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EBFE3-202D-424F-B646-6F49B87CCD93}" type="datetimeFigureOut">
              <a:rPr lang="zh-CN" altLang="en-US"/>
              <a:pPr>
                <a:defRPr/>
              </a:pPr>
              <a:t>2013-4-18</a:t>
            </a:fld>
            <a:endParaRPr lang="zh-CN" altLang="en-US"/>
          </a:p>
        </p:txBody>
      </p:sp>
      <p:sp>
        <p:nvSpPr>
          <p:cNvPr id="5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2BF8D-D43B-45E6-852B-F148849FBAF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CCC1E-CA5F-4EE7-81F9-508F711C820C}" type="datetimeFigureOut">
              <a:rPr lang="zh-CN" altLang="en-US"/>
              <a:pPr>
                <a:defRPr/>
              </a:pPr>
              <a:t>2013-4-18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67ED1-A9B2-4FD2-9D6C-86937B24B6B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BAA29-DF1D-4DFA-838C-CE07BE66BDB7}" type="datetimeFigureOut">
              <a:rPr lang="zh-CN" altLang="en-US"/>
              <a:pPr>
                <a:defRPr/>
              </a:pPr>
              <a:t>2013-4-18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F6CE8-201C-444B-A579-4609C4BF0A3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301625" y="685800"/>
            <a:ext cx="8543925" cy="5181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D763-905B-45F9-89D5-C2F134A15656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DC0BF-5733-43D6-A7BC-6E814F2B2DF8}" type="datetimeFigureOut">
              <a:rPr lang="zh-CN" altLang="en-US"/>
              <a:pPr>
                <a:defRPr/>
              </a:pPr>
              <a:t>2013-4-18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7E23D-FE84-43F4-963A-B7836C920C5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301E2-528E-4D2F-915B-5308D1207948}" type="datetimeFigureOut">
              <a:rPr lang="zh-CN" altLang="en-US"/>
              <a:pPr>
                <a:defRPr/>
              </a:pPr>
              <a:t>2013-4-18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E6430-3BEC-45AD-B70C-A53536B1B9D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7C3D-9A04-4D52-BFB3-C1BD42BAE73F}" type="datetimeFigureOut">
              <a:rPr lang="zh-CN" altLang="en-US"/>
              <a:pPr>
                <a:defRPr/>
              </a:pPr>
              <a:t>2013-4-18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CA01E-9DC6-4BB6-975B-7AD33D1054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1C5FA-547E-445D-9C9C-95A57C5FD3A5}" type="datetimeFigureOut">
              <a:rPr lang="zh-CN" altLang="en-US"/>
              <a:pPr>
                <a:defRPr/>
              </a:pPr>
              <a:t>2013-4-18</a:t>
            </a:fld>
            <a:endParaRPr lang="zh-CN" altLang="en-US"/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83450-B1BA-4A43-B8AE-8271B8FB905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BA753-F104-4916-A028-B22CE54D8E2C}" type="datetimeFigureOut">
              <a:rPr lang="zh-CN" altLang="en-US"/>
              <a:pPr>
                <a:defRPr/>
              </a:pPr>
              <a:t>2013-4-18</a:t>
            </a:fld>
            <a:endParaRPr lang="zh-CN" altLang="en-US"/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79279-09C4-4485-92BF-F2183F9F4EC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B5726-D15D-4667-B796-E3012A89A8F8}" type="datetimeFigureOut">
              <a:rPr lang="zh-CN" altLang="en-US"/>
              <a:pPr>
                <a:defRPr/>
              </a:pPr>
              <a:t>2013-4-18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EBCD5-3D4A-48D8-8CD8-41F4F8E4C2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2B9AF-E037-45A2-845E-51829290ADA6}" type="datetimeFigureOut">
              <a:rPr lang="zh-CN" altLang="en-US"/>
              <a:pPr>
                <a:defRPr/>
              </a:pPr>
              <a:t>2013-4-18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7DF00-7C8A-4B43-AE10-A3B476F94F2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直角三角形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任意多边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任意多边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0220D-EAC9-48AA-BB85-FCFE337C5CFD}" type="datetimeFigureOut">
              <a:rPr lang="zh-CN" altLang="en-US"/>
              <a:pPr>
                <a:defRPr/>
              </a:pPr>
              <a:t>2013-4-18</a:t>
            </a:fld>
            <a:endParaRPr lang="zh-CN" altLang="en-US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B6563-499C-4611-8D57-4B6B6A0AF40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976FB07-819A-4522-B527-4D332D3946F4}" type="datetimeFigureOut">
              <a:rPr lang="zh-CN" altLang="en-US"/>
              <a:pPr>
                <a:defRPr/>
              </a:pPr>
              <a:t>2013-4-18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1AB7763-4828-454E-BF75-293B9CDCFF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grpSp>
        <p:nvGrpSpPr>
          <p:cNvPr id="1033" name="组合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5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76" r:id="rId9"/>
    <p:sldLayoutId id="2147483667" r:id="rId10"/>
    <p:sldLayoutId id="2147483666" r:id="rId11"/>
    <p:sldLayoutId id="2147483677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 pitchFamily="49" charset="-122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 pitchFamily="49" charset="-122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 pitchFamily="49" charset="-122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 pitchFamily="49" charset="-122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&#22320;&#38663;&#30340;&#24418;&#25104;.fl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071688" y="1143000"/>
            <a:ext cx="7740650" cy="1143000"/>
          </a:xfrm>
        </p:spPr>
        <p:txBody>
          <a:bodyPr/>
          <a:lstStyle/>
          <a:p>
            <a:r>
              <a:rPr lang="zh-CN" altLang="en-US" sz="6000" smtClean="0">
                <a:solidFill>
                  <a:srgbClr val="FF0000"/>
                </a:solidFill>
              </a:rPr>
              <a:t>地震时如何逃生</a:t>
            </a:r>
          </a:p>
        </p:txBody>
      </p:sp>
      <p:pic>
        <p:nvPicPr>
          <p:cNvPr id="7171" name="Picture 3" descr="u=1877787370,1512909613&amp;fm=15&amp;gp=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500" y="2571750"/>
            <a:ext cx="1333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7"/>
          <p:cNvPicPr>
            <a:picLocks noGrp="1" noRot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928688"/>
            <a:ext cx="4786313" cy="5429250"/>
          </a:xfrm>
        </p:spPr>
      </p:pic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6372225" y="6021388"/>
            <a:ext cx="2447925" cy="5032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onstantia" pitchFamily="18" charset="0"/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468313" y="0"/>
            <a:ext cx="1871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Constantia" pitchFamily="18" charset="0"/>
              </a:rPr>
              <a:t>震后自救</a:t>
            </a:r>
          </a:p>
        </p:txBody>
      </p:sp>
      <p:pic>
        <p:nvPicPr>
          <p:cNvPr id="5" name="Picture 2" descr="8"/>
          <p:cNvPicPr>
            <a:picLocks noRot="1"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1000125"/>
            <a:ext cx="442912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63" y="714375"/>
            <a:ext cx="3024187" cy="1143000"/>
          </a:xfrm>
        </p:spPr>
        <p:txBody>
          <a:bodyPr/>
          <a:lstStyle/>
          <a:p>
            <a:r>
              <a:rPr lang="zh-CN" altLang="en-US" b="1" smtClean="0"/>
              <a:t>小结一下：</a:t>
            </a:r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773238"/>
            <a:ext cx="8540750" cy="3886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sz="2800" b="1" smtClean="0"/>
              <a:t>1</a:t>
            </a:r>
            <a:r>
              <a:rPr lang="zh-CN" altLang="en-US" sz="2800" b="1" smtClean="0"/>
              <a:t>、学会处理外伤的基本方法。</a:t>
            </a:r>
          </a:p>
          <a:p>
            <a:pPr>
              <a:lnSpc>
                <a:spcPct val="150000"/>
              </a:lnSpc>
            </a:pPr>
            <a:r>
              <a:rPr lang="zh-CN" altLang="zh-CN" sz="2800" b="1" smtClean="0"/>
              <a:t>2</a:t>
            </a:r>
            <a:r>
              <a:rPr lang="zh-CN" altLang="en-US" sz="2800" b="1" smtClean="0"/>
              <a:t>、保护好呼吸系统，尽量减少体力消耗。</a:t>
            </a:r>
          </a:p>
          <a:p>
            <a:pPr>
              <a:lnSpc>
                <a:spcPct val="150000"/>
              </a:lnSpc>
            </a:pPr>
            <a:r>
              <a:rPr lang="zh-CN" altLang="zh-CN" sz="2800" b="1" smtClean="0"/>
              <a:t>3</a:t>
            </a:r>
            <a:r>
              <a:rPr lang="zh-CN" altLang="en-US" sz="2800" b="1" smtClean="0"/>
              <a:t>、要有顽强的毅力和旺盛的求生意识</a:t>
            </a:r>
            <a:r>
              <a:rPr lang="zh-CN" altLang="zh-CN" sz="2800" b="1" smtClean="0"/>
              <a:t>——</a:t>
            </a:r>
            <a:r>
              <a:rPr lang="zh-CN" altLang="en-US" sz="2800" b="1" smtClean="0"/>
              <a:t>最重要的一点。</a:t>
            </a:r>
            <a:r>
              <a:rPr lang="zh-CN" altLang="en-US" sz="2800" smtClean="0"/>
              <a:t> </a:t>
            </a:r>
          </a:p>
        </p:txBody>
      </p:sp>
      <p:sp>
        <p:nvSpPr>
          <p:cNvPr id="25603" name="Text Box 1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00063" y="214313"/>
            <a:ext cx="2520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Constantia" pitchFamily="18" charset="0"/>
              </a:rPr>
              <a:t>震后自救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642938" y="1143000"/>
            <a:ext cx="9321800" cy="542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000">
                <a:latin typeface="Constantia" pitchFamily="18" charset="0"/>
              </a:rPr>
              <a:t>  </a:t>
            </a:r>
            <a:endParaRPr lang="zh-CN" altLang="en-US" sz="2000">
              <a:latin typeface="Constantia" pitchFamily="18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>
                <a:latin typeface="Constantia" pitchFamily="18" charset="0"/>
              </a:rPr>
              <a:t>地震避灾自救口诀</a:t>
            </a:r>
            <a:r>
              <a:rPr lang="en-US" sz="2000">
                <a:latin typeface="Constantia" pitchFamily="18" charset="0"/>
              </a:rPr>
              <a:t> </a:t>
            </a:r>
            <a:endParaRPr lang="zh-CN" altLang="en-US" sz="2000">
              <a:latin typeface="Constantia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>
                <a:latin typeface="Constantia" pitchFamily="18" charset="0"/>
              </a:rPr>
              <a:t>大震来时有预兆，地声地光地颤摇，虽然短短十几秒，做出判断要重要。</a:t>
            </a:r>
            <a:r>
              <a:rPr lang="en-US" sz="2000">
                <a:latin typeface="Constantia" pitchFamily="18" charset="0"/>
              </a:rPr>
              <a:t> </a:t>
            </a:r>
            <a:endParaRPr lang="zh-CN" altLang="en-US" sz="2000">
              <a:latin typeface="Constantia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>
                <a:latin typeface="Constantia" pitchFamily="18" charset="0"/>
              </a:rPr>
              <a:t>人在高层先撤下，电梯万万不可搭，中途若是断电力，困在其中速不达。</a:t>
            </a:r>
            <a:r>
              <a:rPr lang="en-US" sz="2000">
                <a:latin typeface="Constantia" pitchFamily="18" charset="0"/>
              </a:rPr>
              <a:t> </a:t>
            </a:r>
            <a:endParaRPr lang="zh-CN" altLang="en-US" sz="2000">
              <a:latin typeface="Constantia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>
                <a:latin typeface="Constantia" pitchFamily="18" charset="0"/>
              </a:rPr>
              <a:t>平房避震有讲究，是跑是留两可求，因地制宜做决断，错过时机诸事休。</a:t>
            </a:r>
            <a:r>
              <a:rPr lang="en-US" sz="2000">
                <a:latin typeface="Constantia" pitchFamily="18" charset="0"/>
              </a:rPr>
              <a:t> </a:t>
            </a:r>
            <a:endParaRPr lang="zh-CN" altLang="en-US" sz="2000">
              <a:latin typeface="Constantia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>
                <a:latin typeface="Constantia" pitchFamily="18" charset="0"/>
              </a:rPr>
              <a:t>次生灾害危害大，需要尽量预防它，电源燃气是隐患，震时及时关上闸。</a:t>
            </a:r>
            <a:r>
              <a:rPr lang="en-US" sz="2000">
                <a:latin typeface="Constantia" pitchFamily="18" charset="0"/>
              </a:rPr>
              <a:t> </a:t>
            </a:r>
            <a:endParaRPr lang="zh-CN" altLang="en-US" sz="2000">
              <a:latin typeface="Constantia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>
                <a:latin typeface="Constantia" pitchFamily="18" charset="0"/>
              </a:rPr>
              <a:t>强震颠簸站立难，就近躲避最明见，沾湿毛巾口鼻捂，弯腰匍匐逆风行。</a:t>
            </a:r>
            <a:r>
              <a:rPr lang="en-US" sz="2000">
                <a:latin typeface="Constantia" pitchFamily="18" charset="0"/>
              </a:rPr>
              <a:t> </a:t>
            </a:r>
            <a:endParaRPr lang="zh-CN" altLang="en-US" sz="2000">
              <a:latin typeface="Constantia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>
                <a:latin typeface="Constantia" pitchFamily="18" charset="0"/>
              </a:rPr>
              <a:t>震时开车太可怕，感觉有震快停下，赶紧就地来躲避，高楼大树要避开。</a:t>
            </a:r>
            <a:r>
              <a:rPr lang="en-US" sz="2000">
                <a:latin typeface="Constantia" pitchFamily="18" charset="0"/>
              </a:rPr>
              <a:t> </a:t>
            </a:r>
            <a:endParaRPr lang="zh-CN" altLang="en-US" sz="2000">
              <a:latin typeface="Constantia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>
                <a:latin typeface="Constantia" pitchFamily="18" charset="0"/>
              </a:rPr>
              <a:t>震后别急往家跑，余震发生必须防，万一赶上强余震，加重伤害受不了。</a:t>
            </a:r>
            <a:r>
              <a:rPr lang="en-US" sz="2000">
                <a:latin typeface="Constantia" pitchFamily="18" charset="0"/>
              </a:rPr>
              <a:t> </a:t>
            </a:r>
            <a:endParaRPr lang="zh-CN" altLang="en-US" sz="2000">
              <a:latin typeface="Constantia" pitchFamily="18" charset="0"/>
            </a:endParaRPr>
          </a:p>
        </p:txBody>
      </p:sp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468313" y="476250"/>
            <a:ext cx="2374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chemeClr val="tx2"/>
                </a:solidFill>
                <a:latin typeface="Constantia" pitchFamily="18" charset="0"/>
              </a:rPr>
              <a:t>总结一下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"/>
          <p:cNvSpPr txBox="1">
            <a:spLocks noChangeArrowheads="1"/>
          </p:cNvSpPr>
          <p:nvPr/>
        </p:nvSpPr>
        <p:spPr bwMode="auto">
          <a:xfrm>
            <a:off x="468313" y="404813"/>
            <a:ext cx="20875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solidFill>
                  <a:schemeClr val="tx2"/>
                </a:solidFill>
                <a:latin typeface="Constantia" pitchFamily="18" charset="0"/>
              </a:rPr>
              <a:t>练一练</a:t>
            </a:r>
          </a:p>
        </p:txBody>
      </p:sp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539750" y="2781300"/>
            <a:ext cx="77041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chemeClr val="tx2"/>
                </a:solidFill>
                <a:latin typeface="Constantia" pitchFamily="18" charset="0"/>
              </a:rPr>
              <a:t>自己动手制定一个家庭防震计划吧！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2938" y="214313"/>
            <a:ext cx="6478587" cy="1143000"/>
          </a:xfrm>
        </p:spPr>
        <p:txBody>
          <a:bodyPr/>
          <a:lstStyle/>
          <a:p>
            <a:r>
              <a:rPr lang="zh-CN" altLang="en-US" sz="4000" smtClean="0"/>
              <a:t>一、认识地震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85750" y="1071563"/>
            <a:ext cx="7831138" cy="144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zh-CN" sz="6000" smtClean="0"/>
              <a:t>      </a:t>
            </a:r>
            <a:r>
              <a:rPr lang="zh-CN" altLang="en-US" sz="2800" b="1" smtClean="0">
                <a:hlinkClick r:id="rId2" action="ppaction://hlinkfile"/>
              </a:rPr>
              <a:t>地震就是地球内部缓慢积累的能量突然释放引起的地表震动</a:t>
            </a:r>
            <a:r>
              <a:rPr lang="zh-CN" altLang="zh-CN" sz="2800" b="1" smtClean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4" name="图片 3" descr="19300001317029131113159947220_950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63" y="2428875"/>
            <a:ext cx="5976937" cy="409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143000"/>
          </a:xfrm>
        </p:spPr>
        <p:txBody>
          <a:bodyPr/>
          <a:lstStyle/>
          <a:p>
            <a:pPr algn="ctr"/>
            <a:r>
              <a:rPr lang="zh-CN" altLang="en-US" smtClean="0"/>
              <a:t>地震的破坏</a:t>
            </a:r>
          </a:p>
        </p:txBody>
      </p:sp>
      <p:pic>
        <p:nvPicPr>
          <p:cNvPr id="4" name="Picture 4" descr="20080513_E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357438"/>
            <a:ext cx="4071938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图片 5" descr="20085151348928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0" y="2286000"/>
            <a:ext cx="4071938" cy="391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5786438" y="1571625"/>
            <a:ext cx="2693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chemeClr val="hlink"/>
                </a:solidFill>
                <a:latin typeface="Constantia" pitchFamily="18" charset="0"/>
              </a:rPr>
              <a:t>破坏建筑物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785813" y="1500188"/>
            <a:ext cx="2928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Constantia" pitchFamily="18" charset="0"/>
              </a:rPr>
              <a:t>    </a:t>
            </a:r>
            <a:r>
              <a:rPr lang="zh-CN" altLang="en-US" sz="2800">
                <a:solidFill>
                  <a:srgbClr val="FF0000"/>
                </a:solidFill>
                <a:latin typeface="Constantia" pitchFamily="18" charset="0"/>
              </a:rPr>
              <a:t>造成人员伤亡</a:t>
            </a:r>
            <a:endParaRPr lang="zh-CN" altLang="en-US" sz="28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3250" y="620713"/>
            <a:ext cx="8540750" cy="1143000"/>
          </a:xfrm>
        </p:spPr>
        <p:txBody>
          <a:bodyPr/>
          <a:lstStyle/>
          <a:p>
            <a:r>
              <a:rPr lang="zh-CN" altLang="en-US" b="1" smtClean="0"/>
              <a:t>二、地震时如何逃生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09600" y="3124200"/>
            <a:ext cx="388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Constantia" pitchFamily="18" charset="0"/>
              </a:rPr>
              <a:t>（二）震中</a:t>
            </a:r>
            <a:r>
              <a:rPr lang="zh-CN" altLang="zh-CN" sz="3200" b="1">
                <a:latin typeface="Constantia" pitchFamily="18" charset="0"/>
              </a:rPr>
              <a:t>——</a:t>
            </a:r>
            <a:r>
              <a:rPr lang="zh-CN" altLang="en-US" sz="3200" b="1">
                <a:latin typeface="Constantia" pitchFamily="18" charset="0"/>
              </a:rPr>
              <a:t>避震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85800" y="4419600"/>
            <a:ext cx="632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Constantia" pitchFamily="18" charset="0"/>
              </a:rPr>
              <a:t>（三）震后</a:t>
            </a:r>
            <a:r>
              <a:rPr lang="zh-CN" altLang="zh-CN" sz="3200" b="1">
                <a:latin typeface="Constantia" pitchFamily="18" charset="0"/>
              </a:rPr>
              <a:t>——</a:t>
            </a:r>
            <a:r>
              <a:rPr lang="zh-CN" altLang="en-US" sz="3200" b="1">
                <a:latin typeface="Constantia" pitchFamily="18" charset="0"/>
              </a:rPr>
              <a:t>自救与互救</a:t>
            </a:r>
          </a:p>
        </p:txBody>
      </p:sp>
      <p:sp>
        <p:nvSpPr>
          <p:cNvPr id="13317" name="Text Box 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623888" y="1916113"/>
            <a:ext cx="6324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Constantia" pitchFamily="18" charset="0"/>
              </a:rPr>
              <a:t>（一）震前</a:t>
            </a:r>
            <a:r>
              <a:rPr lang="zh-CN" altLang="zh-CN" sz="3200" b="1">
                <a:latin typeface="Constantia" pitchFamily="18" charset="0"/>
              </a:rPr>
              <a:t>——</a:t>
            </a:r>
            <a:r>
              <a:rPr lang="zh-CN" altLang="en-US" sz="3200" b="1">
                <a:latin typeface="Constantia" pitchFamily="18" charset="0"/>
              </a:rPr>
              <a:t>防震准备</a:t>
            </a:r>
            <a:endParaRPr lang="zh-CN" altLang="en-US" sz="3200" b="1">
              <a:latin typeface="Constantia" pitchFamily="18" charset="0"/>
              <a:hlinkClick r:id="rId2" action="ppaction://hlinksldjump"/>
            </a:endParaRPr>
          </a:p>
          <a:p>
            <a:pPr>
              <a:spcBef>
                <a:spcPct val="50000"/>
              </a:spcBef>
            </a:pPr>
            <a:endParaRPr lang="zh-CN" altLang="zh-CN" sz="3200" b="1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autoUpdateAnimBg="0"/>
      <p:bldP spid="13316" grpId="0" autoUpdateAnimBg="0"/>
      <p:bldP spid="1331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Rot="1" noChangeArrowheads="1"/>
          </p:cNvSpPr>
          <p:nvPr/>
        </p:nvSpPr>
        <p:spPr bwMode="auto">
          <a:xfrm>
            <a:off x="684213" y="620713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zh-CN" sz="3600" b="1">
                <a:solidFill>
                  <a:schemeClr val="tx2"/>
                </a:solidFill>
                <a:latin typeface="Constantia" pitchFamily="18" charset="0"/>
              </a:rPr>
              <a:t>  </a:t>
            </a:r>
            <a:r>
              <a:rPr lang="en-US" altLang="zh-CN" sz="2800" b="1">
                <a:solidFill>
                  <a:schemeClr val="tx2"/>
                </a:solidFill>
                <a:latin typeface="Constantia" pitchFamily="18" charset="0"/>
              </a:rPr>
              <a:t>1</a:t>
            </a:r>
            <a:r>
              <a:rPr lang="zh-CN" altLang="en-US" sz="2800" b="1">
                <a:solidFill>
                  <a:schemeClr val="tx2"/>
                </a:solidFill>
                <a:latin typeface="Constantia" pitchFamily="18" charset="0"/>
              </a:rPr>
              <a:t>、认识地震前兆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428750" y="1214438"/>
            <a:ext cx="6215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latin typeface="Constantia" pitchFamily="18" charset="0"/>
              </a:rPr>
              <a:t>地下水异常、动物异常、气象怪异、大地活动异常</a:t>
            </a:r>
          </a:p>
        </p:txBody>
      </p:sp>
      <p:sp>
        <p:nvSpPr>
          <p:cNvPr id="19459" name="Rectangle 7"/>
          <p:cNvSpPr>
            <a:spLocks noRot="1" noChangeArrowheads="1"/>
          </p:cNvSpPr>
          <p:nvPr/>
        </p:nvSpPr>
        <p:spPr bwMode="auto">
          <a:xfrm>
            <a:off x="492125" y="-314325"/>
            <a:ext cx="4727575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3200" b="1">
                <a:solidFill>
                  <a:schemeClr val="tx2"/>
                </a:solidFill>
                <a:latin typeface="Constantia" pitchFamily="18" charset="0"/>
              </a:rPr>
              <a:t>震前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857250" y="1571625"/>
            <a:ext cx="4714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b="1">
                <a:solidFill>
                  <a:schemeClr val="tx2"/>
                </a:solidFill>
                <a:latin typeface="Constantia" pitchFamily="18" charset="0"/>
              </a:rPr>
              <a:t>2</a:t>
            </a:r>
            <a:r>
              <a:rPr lang="zh-CN" altLang="en-US" sz="2800" b="1">
                <a:solidFill>
                  <a:schemeClr val="tx2"/>
                </a:solidFill>
                <a:latin typeface="Constantia" pitchFamily="18" charset="0"/>
              </a:rPr>
              <a:t>、做好家庭防震准备</a:t>
            </a:r>
            <a:endParaRPr lang="zh-CN" altLang="en-US" sz="2800" b="1">
              <a:latin typeface="Constantia" pitchFamily="18" charset="0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428750" y="2143125"/>
            <a:ext cx="6215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 b="1">
                <a:latin typeface="Constantia" pitchFamily="18" charset="0"/>
              </a:rPr>
              <a:t>制定家庭防震计划、根据政府或有关部门的防震要求，准备食品和饮料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500188" y="2928938"/>
            <a:ext cx="18113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latin typeface="Constantia" pitchFamily="18" charset="0"/>
              </a:rPr>
              <a:t>检查和加固住房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00188" y="3429000"/>
            <a:ext cx="2276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latin typeface="Constantia" pitchFamily="18" charset="0"/>
              </a:rPr>
              <a:t>合理放置家具、物品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500188" y="3929063"/>
            <a:ext cx="3186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latin typeface="Constantia" pitchFamily="18" charset="0"/>
              </a:rPr>
              <a:t>清理杂物，让门口、楼道畅通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00188" y="4429125"/>
            <a:ext cx="4483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>
                <a:latin typeface="Constantia" pitchFamily="18" charset="0"/>
              </a:rPr>
              <a:t>把易燃易爆和有毒物品放在安全的地方。</a:t>
            </a: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00188" y="4929188"/>
            <a:ext cx="39576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latin typeface="Constantia" pitchFamily="18" charset="0"/>
              </a:rPr>
              <a:t>阳台护墙要清理，花盆杂物拿下来。 </a:t>
            </a: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1500188" y="5429250"/>
            <a:ext cx="422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latin typeface="Constantia" pitchFamily="18" charset="0"/>
              </a:rPr>
              <a:t>准备一个家庭防震包，放在便于取到处</a:t>
            </a:r>
            <a:r>
              <a:rPr lang="zh-CN" altLang="zh-CN" b="1">
                <a:latin typeface="Constantia" pitchFamily="18" charset="0"/>
              </a:rPr>
              <a:t>. </a:t>
            </a:r>
            <a:endParaRPr lang="zh-CN" altLang="en-US" b="1">
              <a:latin typeface="Constantia" pitchFamily="18" charset="0"/>
            </a:endParaRP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1500188" y="5857875"/>
            <a:ext cx="2765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>
                <a:latin typeface="Constantia" pitchFamily="18" charset="0"/>
              </a:rPr>
              <a:t>准备好必要的防震物品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autoUpdateAnimBg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1"/>
          <p:cNvPicPr>
            <a:picLocks noGrp="1" noRot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285875" y="500063"/>
            <a:ext cx="6429375" cy="2665412"/>
          </a:xfrm>
          <a:ln w="57150">
            <a:solidFill>
              <a:schemeClr val="folHlink"/>
            </a:solidFill>
          </a:ln>
        </p:spPr>
      </p:pic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539750" y="-25400"/>
            <a:ext cx="25209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Constantia" pitchFamily="18" charset="0"/>
              </a:rPr>
              <a:t>震中避震</a:t>
            </a:r>
          </a:p>
        </p:txBody>
      </p:sp>
      <p:pic>
        <p:nvPicPr>
          <p:cNvPr id="5" name="Picture 2" descr="2"/>
          <p:cNvPicPr>
            <a:picLocks noRot="1"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3143250"/>
            <a:ext cx="635793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3"/>
          <p:cNvPicPr>
            <a:picLocks noGrp="1" noRot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357188" y="642938"/>
            <a:ext cx="7958137" cy="5856287"/>
          </a:xfrm>
        </p:spPr>
      </p:pic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5076825" y="6426200"/>
            <a:ext cx="2232025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onstantia" pitchFamily="18" charset="0"/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6372225" y="6092825"/>
            <a:ext cx="2447925" cy="5032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onstantia" pitchFamily="18" charset="0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539750" y="-25400"/>
            <a:ext cx="25209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Constantia" pitchFamily="18" charset="0"/>
              </a:rPr>
              <a:t>震中避震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4"/>
          <p:cNvPicPr>
            <a:picLocks noGrp="1" noRot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642938"/>
            <a:ext cx="4786313" cy="5167312"/>
          </a:xfrm>
        </p:spPr>
      </p:pic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6443663" y="6092825"/>
            <a:ext cx="2232025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onstantia" pitchFamily="18" charset="0"/>
            </a:endParaRP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539750" y="-25400"/>
            <a:ext cx="25209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Constantia" pitchFamily="18" charset="0"/>
              </a:rPr>
              <a:t>震中避震</a:t>
            </a:r>
          </a:p>
        </p:txBody>
      </p:sp>
      <p:pic>
        <p:nvPicPr>
          <p:cNvPr id="5" name="Picture 2" descr="5"/>
          <p:cNvPicPr>
            <a:picLocks noRot="1"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928688"/>
            <a:ext cx="4500562" cy="473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5"/>
          <p:cNvSpPr>
            <a:spLocks noGrp="1" noRot="1" noChangeArrowheads="1"/>
          </p:cNvSpPr>
          <p:nvPr>
            <p:ph type="title"/>
          </p:nvPr>
        </p:nvSpPr>
        <p:spPr>
          <a:xfrm>
            <a:off x="395288" y="333375"/>
            <a:ext cx="2600325" cy="1143000"/>
          </a:xfrm>
        </p:spPr>
        <p:txBody>
          <a:bodyPr/>
          <a:lstStyle/>
          <a:p>
            <a:r>
              <a:rPr lang="zh-CN" altLang="en-US" b="1" smtClean="0"/>
              <a:t>小结一下：</a:t>
            </a:r>
          </a:p>
        </p:txBody>
      </p:sp>
      <p:sp>
        <p:nvSpPr>
          <p:cNvPr id="41986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603250" y="1828800"/>
            <a:ext cx="8540750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2800" b="1" smtClean="0"/>
              <a:t>抓住</a:t>
            </a:r>
            <a:r>
              <a:rPr lang="zh-CN" altLang="en-US" sz="2800" b="1" smtClean="0">
                <a:solidFill>
                  <a:schemeClr val="hlink"/>
                </a:solidFill>
              </a:rPr>
              <a:t>黄金</a:t>
            </a:r>
            <a:r>
              <a:rPr lang="zh-CN" altLang="zh-CN" sz="2800" b="1" smtClean="0">
                <a:solidFill>
                  <a:schemeClr val="hlink"/>
                </a:solidFill>
              </a:rPr>
              <a:t>12</a:t>
            </a:r>
            <a:r>
              <a:rPr lang="zh-CN" altLang="en-US" sz="2800" b="1" smtClean="0">
                <a:solidFill>
                  <a:schemeClr val="hlink"/>
                </a:solidFill>
              </a:rPr>
              <a:t>秒</a:t>
            </a:r>
            <a:r>
              <a:rPr lang="zh-CN" altLang="en-US" sz="2800" b="1" smtClean="0"/>
              <a:t>预警时间：是跑还是躲，瞬间抉择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08000" y="30480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Constantia" pitchFamily="18" charset="0"/>
              </a:rPr>
              <a:t>室内避震</a:t>
            </a:r>
            <a:r>
              <a:rPr lang="zh-CN" altLang="en-US" sz="2800">
                <a:latin typeface="Constantia" pitchFamily="18" charset="0"/>
              </a:rPr>
              <a:t> 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33400" y="48006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Constantia" pitchFamily="18" charset="0"/>
              </a:rPr>
              <a:t>室外避震</a:t>
            </a:r>
            <a:r>
              <a:rPr lang="zh-CN" altLang="en-US" sz="2800">
                <a:latin typeface="Constantia" pitchFamily="18" charset="0"/>
              </a:rPr>
              <a:t> </a:t>
            </a:r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3657600" y="38100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 b="1">
              <a:latin typeface="Constantia" pitchFamily="18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4191000" y="3276600"/>
            <a:ext cx="4114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400" b="1">
                <a:latin typeface="Constantia" pitchFamily="18" charset="0"/>
              </a:rPr>
              <a:t>“</a:t>
            </a:r>
            <a:r>
              <a:rPr lang="zh-CN" altLang="en-US" sz="2400" b="1">
                <a:latin typeface="Constantia" pitchFamily="18" charset="0"/>
              </a:rPr>
              <a:t>伏而待定”，就地躲避，利用三角空间，蹲或趴下，护住头部。</a:t>
            </a:r>
            <a:r>
              <a:rPr lang="zh-CN" altLang="en-US" sz="2400">
                <a:latin typeface="Constantia" pitchFamily="18" charset="0"/>
              </a:rPr>
              <a:t> </a:t>
            </a:r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2184400" y="49911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 b="1">
              <a:latin typeface="Constantia" pitchFamily="18" charset="0"/>
            </a:endParaRP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2794000" y="48387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Constantia" pitchFamily="18" charset="0"/>
              </a:rPr>
              <a:t>尽量到开阔的空地，降低重心，护好头部。</a:t>
            </a:r>
            <a:r>
              <a:rPr lang="zh-CN" altLang="en-US">
                <a:latin typeface="Constantia" pitchFamily="18" charset="0"/>
              </a:rPr>
              <a:t> 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2057400" y="2667000"/>
            <a:ext cx="556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Constantia" pitchFamily="18" charset="0"/>
              </a:rPr>
              <a:t>平房或一楼可瞬间逃到安全的地方</a:t>
            </a:r>
            <a:r>
              <a:rPr lang="zh-CN" altLang="en-US">
                <a:latin typeface="Constantia" pitchFamily="18" charset="0"/>
              </a:rPr>
              <a:t> </a:t>
            </a:r>
          </a:p>
        </p:txBody>
      </p:sp>
      <p:sp>
        <p:nvSpPr>
          <p:cNvPr id="41994" name="AutoShape 10"/>
          <p:cNvSpPr>
            <a:spLocks noChangeArrowheads="1"/>
          </p:cNvSpPr>
          <p:nvPr/>
        </p:nvSpPr>
        <p:spPr bwMode="auto">
          <a:xfrm>
            <a:off x="7543800" y="28956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 b="1">
              <a:latin typeface="Constantia" pitchFamily="18" charset="0"/>
            </a:endParaRP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7886700" y="26924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>
                <a:latin typeface="Constantia" pitchFamily="18" charset="0"/>
              </a:rPr>
              <a:t>“</a:t>
            </a:r>
            <a:r>
              <a:rPr lang="zh-CN" altLang="en-US" sz="2800" b="1">
                <a:latin typeface="Constantia" pitchFamily="18" charset="0"/>
              </a:rPr>
              <a:t>跑”</a:t>
            </a:r>
            <a:r>
              <a:rPr lang="zh-CN" altLang="en-US">
                <a:latin typeface="Constantia" pitchFamily="18" charset="0"/>
              </a:rPr>
              <a:t> </a:t>
            </a:r>
          </a:p>
        </p:txBody>
      </p:sp>
      <p:sp>
        <p:nvSpPr>
          <p:cNvPr id="41996" name="AutoShape 12"/>
          <p:cNvSpPr>
            <a:spLocks/>
          </p:cNvSpPr>
          <p:nvPr/>
        </p:nvSpPr>
        <p:spPr bwMode="auto">
          <a:xfrm>
            <a:off x="2057400" y="2819400"/>
            <a:ext cx="76200" cy="990600"/>
          </a:xfrm>
          <a:prstGeom prst="leftBrace">
            <a:avLst>
              <a:gd name="adj1" fmla="val 10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onstantia" pitchFamily="18" charset="0"/>
            </a:endParaRP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2133600" y="35814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Constantia" pitchFamily="18" charset="0"/>
              </a:rPr>
              <a:t>其他情况</a:t>
            </a:r>
            <a:r>
              <a:rPr lang="zh-CN" altLang="en-US">
                <a:latin typeface="Constantia" pitchFamily="18" charset="0"/>
              </a:rPr>
              <a:t> </a:t>
            </a:r>
          </a:p>
        </p:txBody>
      </p:sp>
      <p:sp>
        <p:nvSpPr>
          <p:cNvPr id="23566" name="Text Box 1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39750" y="-25400"/>
            <a:ext cx="25209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Constantia" pitchFamily="18" charset="0"/>
              </a:rPr>
              <a:t>震中避震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9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4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 autoUpdateAnimBg="0"/>
      <p:bldP spid="41987" grpId="0" autoUpdateAnimBg="0"/>
      <p:bldP spid="41988" grpId="0" autoUpdateAnimBg="0"/>
      <p:bldP spid="41989" grpId="0" animBg="1" autoUpdateAnimBg="0"/>
      <p:bldP spid="41990" grpId="0" autoUpdateAnimBg="0"/>
      <p:bldP spid="41991" grpId="0" animBg="1" autoUpdateAnimBg="0"/>
      <p:bldP spid="41992" grpId="0" autoUpdateAnimBg="0"/>
      <p:bldP spid="41993" grpId="0" autoUpdateAnimBg="0"/>
      <p:bldP spid="41994" grpId="0" animBg="1" autoUpdateAnimBg="0"/>
      <p:bldP spid="41995" grpId="0" autoUpdateAnimBg="0"/>
      <p:bldP spid="41996" grpId="0" animBg="1"/>
      <p:bldP spid="41997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CCE8C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流畅">
    <a:dk1>
      <a:sysClr val="windowText" lastClr="000000"/>
    </a:dk1>
    <a:lt1>
      <a:sysClr val="window" lastClr="CCE8C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畅">
    <a:dk1>
      <a:sysClr val="windowText" lastClr="000000"/>
    </a:dk1>
    <a:lt1>
      <a:sysClr val="window" lastClr="CCE8C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624</Words>
  <Application>Microsoft Office PowerPoint</Application>
  <PresentationFormat>全屏显示(4:3)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演示文稿设计模板</vt:lpstr>
      </vt:variant>
      <vt:variant>
        <vt:i4>5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Constantia</vt:lpstr>
      <vt:lpstr>宋体</vt:lpstr>
      <vt:lpstr>Arial</vt:lpstr>
      <vt:lpstr>Calibri</vt:lpstr>
      <vt:lpstr>隶书</vt:lpstr>
      <vt:lpstr>Wingdings 2</vt:lpstr>
      <vt:lpstr>Wingdings</vt:lpstr>
      <vt:lpstr>流畅</vt:lpstr>
      <vt:lpstr>流畅</vt:lpstr>
      <vt:lpstr>流畅</vt:lpstr>
      <vt:lpstr>流畅</vt:lpstr>
      <vt:lpstr>流畅</vt:lpstr>
      <vt:lpstr>地震时如何逃生</vt:lpstr>
      <vt:lpstr>一、认识地震</vt:lpstr>
      <vt:lpstr>地震的破坏</vt:lpstr>
      <vt:lpstr>二、地震时如何逃生</vt:lpstr>
      <vt:lpstr>幻灯片 5</vt:lpstr>
      <vt:lpstr>幻灯片 6</vt:lpstr>
      <vt:lpstr>幻灯片 7</vt:lpstr>
      <vt:lpstr>幻灯片 8</vt:lpstr>
      <vt:lpstr>小结一下：</vt:lpstr>
      <vt:lpstr>幻灯片 10</vt:lpstr>
      <vt:lpstr>小结一下：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dbc</dc:creator>
  <cp:lastModifiedBy>Lenovo</cp:lastModifiedBy>
  <cp:revision>14</cp:revision>
  <dcterms:created xsi:type="dcterms:W3CDTF">2012-09-11T13:11:55Z</dcterms:created>
  <dcterms:modified xsi:type="dcterms:W3CDTF">2013-04-18T02:36:10Z</dcterms:modified>
</cp:coreProperties>
</file>