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21"/>
  </p:notesMasterIdLst>
  <p:sldIdLst>
    <p:sldId id="257" r:id="rId3"/>
    <p:sldId id="337" r:id="rId4"/>
    <p:sldId id="365" r:id="rId5"/>
    <p:sldId id="369" r:id="rId6"/>
    <p:sldId id="375" r:id="rId7"/>
    <p:sldId id="374" r:id="rId8"/>
    <p:sldId id="376" r:id="rId9"/>
    <p:sldId id="377" r:id="rId10"/>
    <p:sldId id="383" r:id="rId11"/>
    <p:sldId id="379" r:id="rId12"/>
    <p:sldId id="372" r:id="rId13"/>
    <p:sldId id="371" r:id="rId14"/>
    <p:sldId id="380" r:id="rId15"/>
    <p:sldId id="382" r:id="rId16"/>
    <p:sldId id="370" r:id="rId17"/>
    <p:sldId id="381" r:id="rId18"/>
    <p:sldId id="373" r:id="rId19"/>
    <p:sldId id="37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FF0000"/>
    <a:srgbClr val="0033CC"/>
    <a:srgbClr val="000099"/>
    <a:srgbClr val="0000FF"/>
    <a:srgbClr val="3399FF"/>
    <a:srgbClr val="0099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76" d="100"/>
          <a:sy n="76" d="100"/>
        </p:scale>
        <p:origin x="-102" y="-108"/>
      </p:cViewPr>
      <p:guideLst>
        <p:guide orient="horz" pos="2160"/>
        <p:guide pos="2898"/>
      </p:guideLst>
    </p:cSldViewPr>
  </p:slideViewPr>
  <p:outlineViewPr>
    <p:cViewPr>
      <p:scale>
        <a:sx n="33" d="100"/>
        <a:sy n="33" d="100"/>
      </p:scale>
      <p:origin x="0" y="6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71411D5-44C2-4B52-B2D4-8D72A7591E9A}" type="datetimeFigureOut">
              <a:rPr lang="zh-CN" altLang="en-US"/>
              <a:pPr>
                <a:defRPr/>
              </a:pPr>
              <a:t>2013-10-29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33D08889-5F8E-4A8C-AAD3-B193490664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D08889-5F8E-4A8C-AAD3-B19349066460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A7C19-3764-453F-9BBA-37B07827E19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本资料来自于资源最齐全的２１世纪教育网</a:t>
            </a:r>
            <a:r>
              <a:rPr lang="en-US" altLang="zh-CN"/>
              <a:t>www.21cnjy.com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1B090-03AE-46EF-A81B-21AE973E92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8B9DC-2C86-4235-93D7-EFD8549C36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7CF3-CEAB-407E-9A84-4B0CB3928B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A75B6-DDED-4673-80B6-B227A5EB0C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C6976-0466-4001-B467-FCEB36A92D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8D908-8012-441B-8E86-D6A0448384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B3A01-BD2A-4A88-9959-96848F75ED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F1617-64B9-449D-AD27-5560CC9DF1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80F50-F336-46A2-B9CF-ECC915AE28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3DFCF-7154-469B-8C1D-42B47726AB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165B-5443-49A7-85EB-15BE49E045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1EE66-4528-4336-B0DE-2D517E2F11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1AAC-E8FB-40DF-A981-8D1DF27C53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06960-2E16-428D-9FD4-0AAE94F110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17DBA-AAD3-4D3A-BD93-8C38FCFC53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F9039-E086-4685-9232-1A55B0C50F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E2511-CDCA-4B71-9987-2F1CC22436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F8827-97D9-4A5C-96E2-DFDCA10989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2B7F5-62D5-4646-84F9-2BDDECA4B0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423F-2EC9-4779-893F-0A1C82D456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06ED7-C454-499C-83B6-E99899E6C4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D6CC-4600-4593-816B-8D8E85FAAF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DE5CBDA5-4A18-4165-992A-ADA840486C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AB989AFA-C94B-4431-A791-7043D2702E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4421043.htm" TargetMode="External"/><Relationship Id="rId2" Type="http://schemas.openxmlformats.org/officeDocument/2006/relationships/hyperlink" Target="http://baike.baidu.com/view/949878.htm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图片1"/>
          <p:cNvPicPr>
            <a:picLocks noChangeAspect="1" noChangeArrowheads="1"/>
          </p:cNvPicPr>
          <p:nvPr/>
        </p:nvPicPr>
        <p:blipFill>
          <a:blip r:embed="rId2"/>
          <a:srcRect r="2794" b="3629"/>
          <a:stretch>
            <a:fillRect/>
          </a:stretch>
        </p:blipFill>
        <p:spPr bwMode="auto">
          <a:xfrm>
            <a:off x="5867400" y="4575175"/>
            <a:ext cx="32766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wenhuayongpinyi2_06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1588"/>
            <a:ext cx="384968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WordArt 4"/>
          <p:cNvSpPr>
            <a:spLocks noChangeArrowheads="1" noChangeShapeType="1"/>
          </p:cNvSpPr>
          <p:nvPr/>
        </p:nvSpPr>
        <p:spPr bwMode="auto">
          <a:xfrm>
            <a:off x="714348" y="2420938"/>
            <a:ext cx="8072493" cy="1582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/>
                <a:ea typeface="宋体"/>
              </a:rPr>
              <a:t>2.3</a:t>
            </a:r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/>
                <a:ea typeface="宋体"/>
              </a:rPr>
              <a:t>共建美好和谐社会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1357298"/>
            <a:ext cx="8229600" cy="488078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留守儿童上学难问题（教育公平）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①在城市免除义务教育段学生的学杂费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②增建寄宿制学校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③将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教育资源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更多地向贫困地区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倾斜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④部分地区免除符合条件的人口的子女入读公办学校借读费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8062"/>
          </a:xfrm>
        </p:spPr>
        <p:txBody>
          <a:bodyPr/>
          <a:lstStyle/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有关社会热点问题的解决方案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341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如何提高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收入、缩小收入差距的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）始终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坚持以经济建设为中心，大力发展生产力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）增加劳动收入、提高劳动报酬在初次分配中的比重，缩小不同要素所有者之间的收入差距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）建立职工工资正常增长和支付机制，使劳动者收入增长与经济发展同步；严格实施最低工资制度，保障劳动者的劳动利益。  </a:t>
            </a: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）完善税收制度，有效调节过高收入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341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如何解决看病难的问题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）实行城镇居民基本医疗保险制度，实施新型农村合作医疗制度；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控制基本药物价格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，减轻群众药费负担。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）三是健全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基层医疗卫生服务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体系。加快农村乡镇卫生院、村卫生室和城市社区卫生服务机构建设。</a:t>
            </a: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）推进公立医院补偿机制改革，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取消“以药养医”。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1000108"/>
            <a:ext cx="8229600" cy="523797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4.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如何做到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老有所养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sz="1200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①继续巩固家庭养老模式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②鼓励和支持低龄老人老有所为，走积极养老之路，尽量减轻家庭养老负担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③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启动城镇居民社会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  <a:hlinkClick r:id="rId2"/>
              </a:rPr>
              <a:t>养老保险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  <a:hlinkClick r:id="rId2"/>
              </a:rPr>
              <a:t>制度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和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  <a:hlinkClick r:id="rId3"/>
              </a:rPr>
              <a:t>新型农村社会养老保险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④大力发展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养老机构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83341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5.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住房难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①加大保障性住房（廉租房、经济适用房）建设力度，全力推行公共租赁房和廉租房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②出台“限购令”，控制房价过快上涨</a:t>
            </a:r>
          </a:p>
          <a:p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47052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6.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就业难的问题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）始终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坚持以经济建设为中心，大力发展生产力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，促进经济持续快速发展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）大力实施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科教兴国战略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，加强职业技能培训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）坚持和完善现阶段的基本经济制度，鼓励、支持和引导非公有制经济的发展，多提供就业岗位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）政府实施积极的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就业政策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，鼓励公民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自主创业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341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7.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食品安全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sz="1200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①全面强化质量监管，加大对违法违规生产企业的处罚力度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②加快产品质量标准体系建设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③在全国范围内开展产品质量和食品安全专项整治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④加强质量法制建设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⑤加强舆论和信息工作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3417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8.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“三农”问题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农业问题</a:t>
            </a: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　　主要是农业产业化的问题。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农村问题</a:t>
            </a: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　　新农村建设的问题，包括户籍制度改革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农民问题</a:t>
            </a:r>
          </a:p>
          <a:p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　　可以分为素质和持续增收两个问题。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-25400" y="-15875"/>
            <a:ext cx="9205913" cy="690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3011" name="Picture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178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48" y="1714488"/>
            <a:ext cx="7839075" cy="4286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、建设和谐社会是人民共同心愿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 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、促进和谐，人人有责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（从公民的角度）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要增强主人翁意识，参与村委会、居委会、民间组织和志愿者团体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……</a:t>
            </a:r>
          </a:p>
          <a:p>
            <a:pPr eaLnBrk="1" hangingPunct="1">
              <a:buFontTx/>
              <a:buNone/>
            </a:pP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</a:t>
            </a:r>
            <a:endParaRPr lang="en-US" altLang="zh-CN" b="1" dirty="0" smtClean="0">
              <a:ea typeface="黑体" pitchFamily="2" charset="-122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58162" cy="811213"/>
          </a:xfrm>
        </p:spPr>
        <p:txBody>
          <a:bodyPr/>
          <a:lstStyle/>
          <a:p>
            <a:pPr algn="l" eaLnBrk="1" hangingPunct="1"/>
            <a:r>
              <a:rPr lang="zh-CN" altLang="en-US" sz="3600" b="1" dirty="0" smtClean="0">
                <a:solidFill>
                  <a:srgbClr val="6600FF"/>
                </a:solidFill>
                <a:ea typeface="黑体" pitchFamily="2" charset="-122"/>
              </a:rPr>
              <a:t>三、促进和谐，人人有责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4"/>
          <p:cNvSpPr>
            <a:spLocks/>
          </p:cNvSpPr>
          <p:nvPr/>
        </p:nvSpPr>
        <p:spPr bwMode="auto">
          <a:xfrm>
            <a:off x="3500430" y="714356"/>
            <a:ext cx="144463" cy="2952750"/>
          </a:xfrm>
          <a:prstGeom prst="leftBrace">
            <a:avLst>
              <a:gd name="adj1" fmla="val 170329"/>
              <a:gd name="adj2" fmla="val 4996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zh-CN" altLang="zh-CN" sz="2000" b="1">
              <a:ea typeface="华文新魏" pitchFamily="2" charset="-122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571868" y="428604"/>
            <a:ext cx="402225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66700"/>
            <a:r>
              <a:rPr lang="zh-CN" altLang="en-US" sz="2800" b="1" dirty="0">
                <a:latin typeface="宋体" charset="-122"/>
                <a:cs typeface="Times New Roman" pitchFamily="18" charset="0"/>
              </a:rPr>
              <a:t> </a:t>
            </a:r>
            <a:r>
              <a:rPr lang="zh-CN" altLang="zh-CN" sz="3200" b="1" dirty="0">
                <a:latin typeface="华文新魏" pitchFamily="2" charset="-122"/>
                <a:ea typeface="华文新魏" pitchFamily="2" charset="-122"/>
              </a:rPr>
              <a:t>2.</a:t>
            </a:r>
            <a:r>
              <a:rPr lang="zh-CN" altLang="zh-CN" sz="3200" b="1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走共同富裕道路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  <a:p>
            <a:pPr indent="266700" algn="just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（经济建设）</a:t>
            </a:r>
            <a:endParaRPr lang="zh-CN" altLang="en-US" sz="24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822330" y="1489071"/>
            <a:ext cx="80359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CN" altLang="en-US" sz="2000" b="1" dirty="0">
                <a:latin typeface="华文新魏" pitchFamily="2" charset="-122"/>
                <a:ea typeface="华文新魏" pitchFamily="2" charset="-122"/>
              </a:rPr>
              <a:t>                 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共同富裕</a:t>
            </a:r>
            <a:endParaRPr lang="zh-CN" altLang="en-US" sz="2400" b="1" dirty="0"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第二单元                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         </a:t>
            </a:r>
            <a:r>
              <a:rPr lang="zh-CN" altLang="zh-CN" sz="3200" b="1" dirty="0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zh-CN" sz="3200" b="1" dirty="0">
                <a:latin typeface="华文新魏" pitchFamily="2" charset="-122"/>
                <a:ea typeface="华文新魏" pitchFamily="2" charset="-122"/>
              </a:rPr>
              <a:t>.2</a:t>
            </a:r>
            <a:r>
              <a:rPr lang="zh-CN" altLang="en-US" sz="3200" b="1" dirty="0">
                <a:latin typeface="华文新魏" pitchFamily="2" charset="-122"/>
                <a:ea typeface="华文新魏" pitchFamily="2" charset="-122"/>
              </a:rPr>
              <a:t>发展社会主义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民主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              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社会和谐          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（政治建设）</a:t>
            </a:r>
            <a:endParaRPr lang="zh-CN" altLang="en-US" sz="2400" b="1" dirty="0"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                                      </a:t>
            </a:r>
          </a:p>
          <a:p>
            <a:pPr eaLnBrk="0" hangingPunct="0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                                 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         </a:t>
            </a:r>
            <a:r>
              <a:rPr lang="zh-CN" altLang="zh-CN" sz="3200" b="1" dirty="0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zh-CN" sz="3200" b="1" dirty="0">
                <a:latin typeface="华文新魏" pitchFamily="2" charset="-122"/>
                <a:ea typeface="华文新魏" pitchFamily="2" charset="-122"/>
              </a:rPr>
              <a:t>.</a:t>
            </a:r>
            <a:r>
              <a:rPr lang="zh-CN" altLang="zh-CN" sz="3200" b="1" dirty="0" smtClean="0"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共建美好和谐社会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  <a:p>
            <a:pPr eaLnBrk="0" hangingPunct="0"/>
            <a:r>
              <a:rPr lang="zh-CN" altLang="en-US" sz="2400" b="1" dirty="0">
                <a:latin typeface="华文新魏" pitchFamily="2" charset="-122"/>
                <a:ea typeface="华文新魏" pitchFamily="2" charset="-122"/>
              </a:rPr>
              <a:t>                                         </a:t>
            </a:r>
            <a:r>
              <a:rPr lang="zh-CN" altLang="en-US" sz="2400" b="1" dirty="0" smtClean="0">
                <a:latin typeface="华文新魏" pitchFamily="2" charset="-122"/>
                <a:ea typeface="华文新魏" pitchFamily="2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（社会建设）</a:t>
            </a:r>
            <a:endParaRPr lang="zh-CN" altLang="en-US" sz="24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42913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黑体" pitchFamily="2" charset="-122"/>
                <a:ea typeface="黑体" pitchFamily="2" charset="-122"/>
              </a:rPr>
              <a:t>   什么是“五位一体”总布局？</a:t>
            </a:r>
            <a:endParaRPr lang="en-US" altLang="zh-CN" sz="2800" b="1" dirty="0" smtClean="0">
              <a:solidFill>
                <a:srgbClr val="0070C0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sz="1200" b="1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   经济建设、政治建设、文化建设、社会建设、生态文明建设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-25400" y="-15875"/>
            <a:ext cx="9205913" cy="690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1987" name="Picture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15875"/>
            <a:ext cx="922178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839075" cy="4286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、和谐社会的内涵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  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是民主法治、公平正义、诚信友爱、充满活力、安定有序、人与自然和谐相处的社会。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、构建和谐社会的意义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社会和谐是中国特色社会主义的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本质属性，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使人们安居乐业，社会安定有序，国家长治久安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ea typeface="黑体" pitchFamily="2" charset="-122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58162" cy="811213"/>
          </a:xfrm>
        </p:spPr>
        <p:txBody>
          <a:bodyPr/>
          <a:lstStyle/>
          <a:p>
            <a:pPr algn="l" eaLnBrk="1" hangingPunct="1"/>
            <a:r>
              <a:rPr lang="zh-CN" altLang="en-US" sz="3600" b="1" dirty="0" smtClean="0">
                <a:solidFill>
                  <a:srgbClr val="6600FF"/>
                </a:solidFill>
                <a:ea typeface="黑体" pitchFamily="2" charset="-122"/>
              </a:rPr>
              <a:t>一、创建和谐社会，维护社会公平正义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00611072313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04813"/>
            <a:ext cx="8135937" cy="623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-25400" y="-15875"/>
            <a:ext cx="9205913" cy="690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1987" name="Picture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15875"/>
            <a:ext cx="922178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48" y="928670"/>
            <a:ext cx="7696199" cy="500066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、公平正义是中国特色社会主义的内在要求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加紧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建设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对保证社会公平正义具有重大作用的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制度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，逐步建立以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权利公平、机会公平、规则公平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为主要内容的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社会公平保障体系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，努力营造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公平的社会环境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，保证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人民平等参与、平等发展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的权利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0075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不和谐的</a:t>
            </a:r>
            <a:r>
              <a:rPr lang="zh-CN" altLang="en-US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社会现象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）贫富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差距加大</a:t>
            </a:r>
            <a:endParaRPr lang="zh-CN" altLang="en-US" sz="2800" b="1" dirty="0">
              <a:latin typeface="黑体" pitchFamily="2" charset="-122"/>
              <a:ea typeface="黑体" pitchFamily="2" charset="-122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）就业压力巨大</a:t>
            </a:r>
            <a:endParaRPr lang="zh-CN" altLang="en-US" sz="2800" b="1" dirty="0">
              <a:latin typeface="黑体" pitchFamily="2" charset="-122"/>
              <a:ea typeface="黑体" pitchFamily="2" charset="-122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）住房难、上学难、看病贵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）食品安全问题日益严重</a:t>
            </a:r>
            <a:endParaRPr lang="zh-CN" altLang="en-US" sz="2800" b="1" dirty="0">
              <a:latin typeface="黑体" pitchFamily="2" charset="-122"/>
              <a:ea typeface="黑体" pitchFamily="2" charset="-122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）社会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发展相对滞后，城乡差距、地区差距仍在扩大。</a:t>
            </a:r>
            <a:endParaRPr lang="zh-CN" altLang="en-US" sz="2800" b="1" dirty="0">
              <a:latin typeface="黑体" pitchFamily="2" charset="-122"/>
              <a:ea typeface="黑体" pitchFamily="2" charset="-122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6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）农业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基础薄弱</a:t>
            </a: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7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）仍然存在腐败现象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8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）经济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结构不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合理</a:t>
            </a:r>
            <a:endParaRPr lang="en-US" altLang="zh-CN" sz="2800" b="1" dirty="0" smtClean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9</a:t>
            </a:r>
            <a:r>
              <a:rPr lang="zh-CN" altLang="en-US" sz="2800" b="1" dirty="0" smtClean="0">
                <a:latin typeface="黑体" pitchFamily="2" charset="-122"/>
                <a:ea typeface="黑体" pitchFamily="2" charset="-122"/>
              </a:rPr>
              <a:t>）资源浪费严重，环境恶化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i="1" dirty="0">
              <a:latin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-25400" y="-15875"/>
            <a:ext cx="9205913" cy="690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1987" name="Picture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15875"/>
            <a:ext cx="922178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839075" cy="4286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、改善民生问题的重要性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  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保障与改善民生是加强社会建设的重点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、改善民生问题的重要目标</a:t>
            </a:r>
            <a:endParaRPr lang="en-US" altLang="zh-CN" b="1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学有所教，劳有所得、病有所医，老有所养、住有所居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ea typeface="黑体" pitchFamily="2" charset="-122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58162" cy="811213"/>
          </a:xfrm>
        </p:spPr>
        <p:txBody>
          <a:bodyPr/>
          <a:lstStyle/>
          <a:p>
            <a:pPr algn="l" eaLnBrk="1" hangingPunct="1"/>
            <a:r>
              <a:rPr lang="zh-CN" altLang="en-US" sz="3600" b="1" dirty="0" smtClean="0">
                <a:solidFill>
                  <a:srgbClr val="6600FF"/>
                </a:solidFill>
                <a:ea typeface="黑体" pitchFamily="2" charset="-122"/>
              </a:rPr>
              <a:t>二、着力改善民生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-25400" y="-15875"/>
            <a:ext cx="9205913" cy="690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1987" name="Picture 4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-15875"/>
            <a:ext cx="9221788" cy="69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48" y="1214422"/>
            <a:ext cx="7839075" cy="49292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、习书记提出的“十个更好”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sz="1800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en-US" b="1" dirty="0" smtClean="0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我们的人民热爱生活，期盼有更好的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教育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、更稳定的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工作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、更满意的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收入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、更可靠的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社会保障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、更高水平的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医疗卫生服务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、更舒适的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居住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条件、更优美的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环境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，期盼着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孩子们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能成长得更好、工作得更好、生活得更好。人民对美好生活的向往，就是我们的奋斗目标。</a:t>
            </a:r>
            <a:r>
              <a:rPr lang="en-US" altLang="en-US" b="1" dirty="0" smtClean="0">
                <a:latin typeface="黑体" pitchFamily="2" charset="-122"/>
                <a:ea typeface="黑体" pitchFamily="2" charset="-122"/>
              </a:rPr>
              <a:t>”</a:t>
            </a:r>
            <a:endParaRPr lang="zh-CN" altLang="en-US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Tx/>
              <a:buNone/>
            </a:pPr>
            <a:endParaRPr lang="en-US" altLang="zh-CN" b="1" dirty="0" smtClean="0">
              <a:ea typeface="黑体" pitchFamily="2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  <p:bldLst>
      <p:bldP spid="133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57478" cy="1143000"/>
          </a:xfrm>
        </p:spPr>
        <p:txBody>
          <a:bodyPr/>
          <a:lstStyle/>
          <a:p>
            <a:r>
              <a:rPr lang="zh-CN" altLang="en-US" b="1" dirty="0" smtClean="0"/>
              <a:t>思考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留守儿童上学难问题（教育公平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）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如何提高收入、缩小收入差距的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如何解决看病难的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4.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如何做到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老有所养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？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5.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住房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难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6.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就业难的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7.</a:t>
            </a:r>
            <a:r>
              <a:rPr lang="zh-CN" altLang="en-US" b="1" dirty="0" smtClean="0">
                <a:solidFill>
                  <a:srgbClr val="0066FF"/>
                </a:solidFill>
                <a:latin typeface="黑体" pitchFamily="2" charset="-122"/>
                <a:ea typeface="黑体" pitchFamily="2" charset="-122"/>
              </a:rPr>
              <a:t>食品安全问题</a:t>
            </a:r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en-US" altLang="zh-CN" b="1" dirty="0" smtClean="0">
              <a:solidFill>
                <a:srgbClr val="0066FF"/>
              </a:solidFill>
              <a:latin typeface="黑体" pitchFamily="2" charset="-122"/>
              <a:ea typeface="黑体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157258300</TotalTime>
  <Pages>0</Pages>
  <Words>970</Words>
  <Characters>0</Characters>
  <Application>Microsoft Office PowerPoint</Application>
  <DocSecurity>0</DocSecurity>
  <PresentationFormat>全屏显示(4:3)</PresentationFormat>
  <Lines>0</Lines>
  <Paragraphs>105</Paragraphs>
  <Slides>18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默认设计模板</vt:lpstr>
      <vt:lpstr>1_默认设计模板</vt:lpstr>
      <vt:lpstr>幻灯片 1</vt:lpstr>
      <vt:lpstr>幻灯片 2</vt:lpstr>
      <vt:lpstr>一、创建和谐社会，维护社会公平正义</vt:lpstr>
      <vt:lpstr>幻灯片 4</vt:lpstr>
      <vt:lpstr>幻灯片 5</vt:lpstr>
      <vt:lpstr>不和谐的社会现象</vt:lpstr>
      <vt:lpstr>二、着力改善民生</vt:lpstr>
      <vt:lpstr>幻灯片 8</vt:lpstr>
      <vt:lpstr>思考</vt:lpstr>
      <vt:lpstr>有关社会热点问题的解决方案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三、促进和谐，人人有责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12345bookq@sohu.com</dc:creator>
  <cp:lastModifiedBy>Lenovo</cp:lastModifiedBy>
  <cp:revision>318</cp:revision>
  <cp:lastPrinted>1899-12-30T00:00:00Z</cp:lastPrinted>
  <dcterms:created xsi:type="dcterms:W3CDTF">2007-05-16T08:04:55Z</dcterms:created>
  <dcterms:modified xsi:type="dcterms:W3CDTF">2013-10-29T07:14:41Z</dcterms:modified>
</cp:coreProperties>
</file>