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3" r:id="rId2"/>
  </p:sldMasterIdLst>
  <p:notesMasterIdLst>
    <p:notesMasterId r:id="rId21"/>
  </p:notesMasterIdLst>
  <p:sldIdLst>
    <p:sldId id="257" r:id="rId3"/>
    <p:sldId id="337" r:id="rId4"/>
    <p:sldId id="365" r:id="rId5"/>
    <p:sldId id="369" r:id="rId6"/>
    <p:sldId id="375" r:id="rId7"/>
    <p:sldId id="374" r:id="rId8"/>
    <p:sldId id="376" r:id="rId9"/>
    <p:sldId id="377" r:id="rId10"/>
    <p:sldId id="383" r:id="rId11"/>
    <p:sldId id="379" r:id="rId12"/>
    <p:sldId id="372" r:id="rId13"/>
    <p:sldId id="371" r:id="rId14"/>
    <p:sldId id="380" r:id="rId15"/>
    <p:sldId id="382" r:id="rId16"/>
    <p:sldId id="370" r:id="rId17"/>
    <p:sldId id="381" r:id="rId18"/>
    <p:sldId id="373" r:id="rId19"/>
    <p:sldId id="378" r:id="rId20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</p:showPr>
  <p:clrMru>
    <a:srgbClr val="FF0000"/>
    <a:srgbClr val="0033CC"/>
    <a:srgbClr val="000099"/>
    <a:srgbClr val="0000FF"/>
    <a:srgbClr val="3399FF"/>
    <a:srgbClr val="0099FF"/>
    <a:srgbClr val="66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660" autoAdjust="0"/>
  </p:normalViewPr>
  <p:slideViewPr>
    <p:cSldViewPr>
      <p:cViewPr varScale="1">
        <p:scale>
          <a:sx n="76" d="100"/>
          <a:sy n="76" d="100"/>
        </p:scale>
        <p:origin x="-102" y="-108"/>
      </p:cViewPr>
      <p:guideLst>
        <p:guide orient="horz" pos="2160"/>
        <p:guide pos="2898"/>
      </p:guideLst>
    </p:cSldViewPr>
  </p:slideViewPr>
  <p:outlineViewPr>
    <p:cViewPr>
      <p:scale>
        <a:sx n="33" d="100"/>
        <a:sy n="33" d="100"/>
      </p:scale>
      <p:origin x="0" y="641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宋体" pitchFamily="2" charset="-122"/>
              </a:defRPr>
            </a:lvl1pPr>
          </a:lstStyle>
          <a:p>
            <a:pPr>
              <a:defRPr/>
            </a:pPr>
            <a:fld id="{171411D5-44C2-4B52-B2D4-8D72A7591E9A}" type="datetimeFigureOut">
              <a:rPr lang="zh-CN" altLang="en-US"/>
              <a:pPr>
                <a:defRPr/>
              </a:pPr>
              <a:t>2013-10-29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smtClean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宋体" pitchFamily="2" charset="-122"/>
              </a:defRPr>
            </a:lvl1pPr>
          </a:lstStyle>
          <a:p>
            <a:pPr>
              <a:defRPr/>
            </a:pPr>
            <a:fld id="{33D08889-5F8E-4A8C-AAD3-B1934906646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D08889-5F8E-4A8C-AAD3-B19349066460}" type="slidenum">
              <a:rPr lang="zh-CN" altLang="en-US" smtClean="0"/>
              <a:pPr>
                <a:defRPr/>
              </a:pPr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6A7C19-3764-453F-9BBA-37B07827E194}" type="slidenum">
              <a:rPr lang="en-US" altLang="zh-CN"/>
              <a:pPr/>
              <a:t>4</a:t>
            </a:fld>
            <a:endParaRPr lang="en-US" altLang="zh-CN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本资料来自于资源最齐全的２１世纪教育网</a:t>
            </a:r>
            <a:r>
              <a:rPr lang="en-US" altLang="zh-CN"/>
              <a:t>www.21cnjy.com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D1B090-03AE-46EF-A81B-21AE973E926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C8B9DC-2C86-4235-93D7-EFD8549C360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1E7CF3-CEAB-407E-9A84-4B0CB3928B9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AA75B6-DDED-4673-80B6-B227A5EB0C8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0C6976-0466-4001-B467-FCEB36A92DA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8D908-8012-441B-8E86-D6A04483846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AB3A01-BD2A-4A88-9959-96848F75ED1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9F1617-64B9-449D-AD27-5560CC9DF1B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F80F50-F336-46A2-B9CF-ECC915AE280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13DFCF-7154-469B-8C1D-42B47726ABC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BA165B-5443-49A7-85EB-15BE49E0453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11EE66-4528-4336-B0DE-2D517E2F114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3B1AAC-E8FB-40DF-A981-8D1DF27C53C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906960-2E16-428D-9FD4-0AAE94F1109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B17DBA-AAD3-4D3A-BD93-8C38FCFC53E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4F9039-E086-4685-9232-1A55B0C50FF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6E2511-CDCA-4B71-9987-2F1CC22436C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CF8827-97D9-4A5C-96E2-DFDCA10989E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02B7F5-62D5-4646-84F9-2BDDECA4B0B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B5423F-2EC9-4779-893F-0A1C82D456C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806ED7-C454-499C-83B6-E99899E6C43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BD6CC-4600-4593-816B-8D8E85FAAFB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宋体" pitchFamily="2" charset="-122"/>
              </a:defRPr>
            </a:lvl1pPr>
          </a:lstStyle>
          <a:p>
            <a:pPr>
              <a:defRPr/>
            </a:pPr>
            <a:fld id="{DE5CBDA5-4A18-4165-992A-ADA840486CF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3" r:id="rId2"/>
    <p:sldLayoutId id="2147483662" r:id="rId3"/>
    <p:sldLayoutId id="2147483661" r:id="rId4"/>
    <p:sldLayoutId id="2147483660" r:id="rId5"/>
    <p:sldLayoutId id="2147483659" r:id="rId6"/>
    <p:sldLayoutId id="2147483658" r:id="rId7"/>
    <p:sldLayoutId id="2147483657" r:id="rId8"/>
    <p:sldLayoutId id="2147483656" r:id="rId9"/>
    <p:sldLayoutId id="2147483655" r:id="rId10"/>
    <p:sldLayoutId id="214748365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宋体" pitchFamily="2" charset="-122"/>
              </a:defRPr>
            </a:lvl1pPr>
          </a:lstStyle>
          <a:p>
            <a:pPr>
              <a:defRPr/>
            </a:pPr>
            <a:fld id="{AB989AFA-C94B-4431-A791-7043D2702EA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4" r:id="rId2"/>
    <p:sldLayoutId id="2147483673" r:id="rId3"/>
    <p:sldLayoutId id="2147483672" r:id="rId4"/>
    <p:sldLayoutId id="2147483671" r:id="rId5"/>
    <p:sldLayoutId id="2147483670" r:id="rId6"/>
    <p:sldLayoutId id="2147483669" r:id="rId7"/>
    <p:sldLayoutId id="2147483668" r:id="rId8"/>
    <p:sldLayoutId id="2147483667" r:id="rId9"/>
    <p:sldLayoutId id="2147483666" r:id="rId10"/>
    <p:sldLayoutId id="214748366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baike.baidu.com/view/4421043.htm" TargetMode="External"/><Relationship Id="rId2" Type="http://schemas.openxmlformats.org/officeDocument/2006/relationships/hyperlink" Target="http://baike.baidu.com/view/949878.htm" TargetMode="Externa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2" descr="图片1"/>
          <p:cNvPicPr>
            <a:picLocks noChangeAspect="1" noChangeArrowheads="1"/>
          </p:cNvPicPr>
          <p:nvPr/>
        </p:nvPicPr>
        <p:blipFill>
          <a:blip r:embed="rId2"/>
          <a:srcRect r="2794" b="3629"/>
          <a:stretch>
            <a:fillRect/>
          </a:stretch>
        </p:blipFill>
        <p:spPr bwMode="auto">
          <a:xfrm>
            <a:off x="5867400" y="4575175"/>
            <a:ext cx="3276600" cy="227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6" name="Picture 3" descr="wenhuayongpinyi2_067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75" y="1588"/>
            <a:ext cx="3849688" cy="263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4" name="WordArt 4"/>
          <p:cNvSpPr>
            <a:spLocks noChangeArrowheads="1" noChangeShapeType="1"/>
          </p:cNvSpPr>
          <p:nvPr/>
        </p:nvSpPr>
        <p:spPr bwMode="auto">
          <a:xfrm>
            <a:off x="714348" y="2420938"/>
            <a:ext cx="8072493" cy="15827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n-US" altLang="zh-CN" sz="3600" kern="10" dirty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宋体"/>
                <a:ea typeface="宋体"/>
              </a:rPr>
              <a:t>2.3</a:t>
            </a:r>
            <a:r>
              <a:rPr lang="zh-CN" altLang="en-US" sz="3600" kern="10" dirty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宋体"/>
                <a:ea typeface="宋体"/>
              </a:rPr>
              <a:t>共建美好和谐社会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内容占位符 2"/>
          <p:cNvSpPr>
            <a:spLocks noGrp="1"/>
          </p:cNvSpPr>
          <p:nvPr>
            <p:ph idx="1"/>
          </p:nvPr>
        </p:nvSpPr>
        <p:spPr>
          <a:xfrm>
            <a:off x="467544" y="1357298"/>
            <a:ext cx="8229600" cy="4880783"/>
          </a:xfrm>
        </p:spPr>
        <p:txBody>
          <a:bodyPr/>
          <a:lstStyle/>
          <a:p>
            <a:r>
              <a:rPr lang="en-US" altLang="zh-CN" b="1" dirty="0" smtClean="0">
                <a:solidFill>
                  <a:srgbClr val="0066FF"/>
                </a:solidFill>
                <a:latin typeface="黑体" pitchFamily="2" charset="-122"/>
                <a:ea typeface="黑体" pitchFamily="2" charset="-122"/>
              </a:rPr>
              <a:t>1.</a:t>
            </a:r>
            <a:r>
              <a:rPr lang="zh-CN" altLang="en-US" b="1" dirty="0" smtClean="0">
                <a:solidFill>
                  <a:srgbClr val="0066FF"/>
                </a:solidFill>
                <a:latin typeface="黑体" pitchFamily="2" charset="-122"/>
                <a:ea typeface="黑体" pitchFamily="2" charset="-122"/>
              </a:rPr>
              <a:t>留守儿童上学难问题（教育公平）</a:t>
            </a:r>
            <a:endParaRPr lang="en-US" altLang="zh-CN" b="1" dirty="0" smtClean="0">
              <a:solidFill>
                <a:srgbClr val="0066FF"/>
              </a:solidFill>
              <a:latin typeface="黑体" pitchFamily="2" charset="-122"/>
              <a:ea typeface="黑体" pitchFamily="2" charset="-122"/>
            </a:endParaRPr>
          </a:p>
          <a:p>
            <a:r>
              <a:rPr lang="zh-CN" altLang="en-US" b="1" dirty="0" smtClean="0">
                <a:latin typeface="黑体" pitchFamily="2" charset="-122"/>
                <a:ea typeface="黑体" pitchFamily="2" charset="-122"/>
              </a:rPr>
              <a:t>①在城市免除义务教育段学生的学杂费</a:t>
            </a:r>
            <a:endParaRPr lang="en-US" altLang="zh-CN" b="1" dirty="0" smtClean="0">
              <a:latin typeface="黑体" pitchFamily="2" charset="-122"/>
              <a:ea typeface="黑体" pitchFamily="2" charset="-122"/>
            </a:endParaRPr>
          </a:p>
          <a:p>
            <a:r>
              <a:rPr lang="zh-CN" altLang="en-US" b="1" dirty="0" smtClean="0">
                <a:latin typeface="黑体" pitchFamily="2" charset="-122"/>
                <a:ea typeface="黑体" pitchFamily="2" charset="-122"/>
              </a:rPr>
              <a:t>②增建寄宿制学校</a:t>
            </a:r>
            <a:endParaRPr lang="en-US" altLang="zh-CN" b="1" dirty="0" smtClean="0">
              <a:latin typeface="黑体" pitchFamily="2" charset="-122"/>
              <a:ea typeface="黑体" pitchFamily="2" charset="-122"/>
            </a:endParaRPr>
          </a:p>
          <a:p>
            <a:r>
              <a:rPr lang="zh-CN" altLang="en-US" b="1" dirty="0" smtClean="0">
                <a:latin typeface="黑体" pitchFamily="2" charset="-122"/>
                <a:ea typeface="黑体" pitchFamily="2" charset="-122"/>
              </a:rPr>
              <a:t>③将</a:t>
            </a:r>
            <a:r>
              <a:rPr lang="zh-CN" altLang="en-US" b="1" dirty="0" smtClean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教育资源</a:t>
            </a:r>
            <a:r>
              <a:rPr lang="zh-CN" altLang="en-US" b="1" dirty="0" smtClean="0">
                <a:latin typeface="黑体" pitchFamily="2" charset="-122"/>
                <a:ea typeface="黑体" pitchFamily="2" charset="-122"/>
              </a:rPr>
              <a:t>更多地向贫困地区</a:t>
            </a:r>
            <a:r>
              <a:rPr lang="zh-CN" altLang="en-US" b="1" dirty="0" smtClean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倾斜</a:t>
            </a:r>
            <a:endParaRPr lang="en-US" altLang="zh-CN" b="1" dirty="0" smtClean="0">
              <a:solidFill>
                <a:srgbClr val="FF0000"/>
              </a:solidFill>
              <a:latin typeface="黑体" pitchFamily="2" charset="-122"/>
              <a:ea typeface="黑体" pitchFamily="2" charset="-122"/>
            </a:endParaRPr>
          </a:p>
          <a:p>
            <a:r>
              <a:rPr lang="zh-CN" altLang="en-US" b="1" dirty="0" smtClean="0">
                <a:latin typeface="黑体" pitchFamily="2" charset="-122"/>
                <a:ea typeface="黑体" pitchFamily="2" charset="-122"/>
              </a:rPr>
              <a:t>④部分地区免除符合条件的人口的子女入读公办学校借读费</a:t>
            </a:r>
            <a:endParaRPr lang="en-US" altLang="zh-CN" b="1" dirty="0" smtClean="0"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3" name="标题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008062"/>
          </a:xfrm>
        </p:spPr>
        <p:txBody>
          <a:bodyPr/>
          <a:lstStyle/>
          <a:p>
            <a:r>
              <a:rPr lang="zh-CN" altLang="en-US" b="1" dirty="0" smtClean="0">
                <a:latin typeface="黑体" pitchFamily="2" charset="-122"/>
                <a:ea typeface="黑体" pitchFamily="2" charset="-122"/>
              </a:rPr>
              <a:t>有关社会热点问题的解决方案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内容占位符 2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5833417"/>
          </a:xfrm>
        </p:spPr>
        <p:txBody>
          <a:bodyPr/>
          <a:lstStyle/>
          <a:p>
            <a:r>
              <a:rPr lang="en-US" altLang="zh-CN" b="1" dirty="0" smtClean="0">
                <a:solidFill>
                  <a:srgbClr val="0066FF"/>
                </a:solidFill>
                <a:latin typeface="黑体" pitchFamily="2" charset="-122"/>
                <a:ea typeface="黑体" pitchFamily="2" charset="-122"/>
              </a:rPr>
              <a:t>2.</a:t>
            </a:r>
            <a:r>
              <a:rPr lang="zh-CN" altLang="en-US" b="1" dirty="0" smtClean="0">
                <a:solidFill>
                  <a:srgbClr val="0066FF"/>
                </a:solidFill>
                <a:latin typeface="黑体" pitchFamily="2" charset="-122"/>
                <a:ea typeface="黑体" pitchFamily="2" charset="-122"/>
              </a:rPr>
              <a:t>如何提高</a:t>
            </a:r>
            <a:r>
              <a:rPr lang="zh-CN" altLang="en-US" b="1" dirty="0" smtClean="0">
                <a:solidFill>
                  <a:srgbClr val="0066FF"/>
                </a:solidFill>
                <a:latin typeface="黑体" pitchFamily="2" charset="-122"/>
                <a:ea typeface="黑体" pitchFamily="2" charset="-122"/>
              </a:rPr>
              <a:t>收入、缩小收入差距的</a:t>
            </a:r>
            <a:r>
              <a:rPr lang="zh-CN" altLang="en-US" b="1" dirty="0" smtClean="0">
                <a:solidFill>
                  <a:srgbClr val="0066FF"/>
                </a:solidFill>
                <a:latin typeface="黑体" pitchFamily="2" charset="-122"/>
                <a:ea typeface="黑体" pitchFamily="2" charset="-122"/>
              </a:rPr>
              <a:t>问题</a:t>
            </a:r>
            <a:endParaRPr lang="en-US" altLang="zh-CN" b="1" dirty="0" smtClean="0">
              <a:solidFill>
                <a:srgbClr val="0066FF"/>
              </a:solidFill>
              <a:latin typeface="黑体" pitchFamily="2" charset="-122"/>
              <a:ea typeface="黑体" pitchFamily="2" charset="-122"/>
            </a:endParaRPr>
          </a:p>
          <a:p>
            <a:r>
              <a:rPr lang="zh-CN" altLang="en-US" b="1" dirty="0" smtClean="0">
                <a:latin typeface="黑体" pitchFamily="2" charset="-122"/>
                <a:ea typeface="黑体" pitchFamily="2" charset="-122"/>
              </a:rPr>
              <a:t>（</a:t>
            </a:r>
            <a:r>
              <a:rPr lang="en-US" altLang="zh-CN" b="1" dirty="0" smtClean="0">
                <a:latin typeface="黑体" pitchFamily="2" charset="-122"/>
                <a:ea typeface="黑体" pitchFamily="2" charset="-122"/>
              </a:rPr>
              <a:t>1</a:t>
            </a:r>
            <a:r>
              <a:rPr lang="zh-CN" altLang="en-US" b="1" dirty="0" smtClean="0">
                <a:latin typeface="黑体" pitchFamily="2" charset="-122"/>
                <a:ea typeface="黑体" pitchFamily="2" charset="-122"/>
              </a:rPr>
              <a:t>）始终</a:t>
            </a:r>
            <a:r>
              <a:rPr lang="zh-CN" altLang="en-US" b="1" dirty="0" smtClean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坚持以经济建设为中心，大力发展生产力</a:t>
            </a:r>
            <a:r>
              <a:rPr lang="zh-CN" altLang="en-US" b="1" dirty="0" smtClean="0">
                <a:latin typeface="黑体" pitchFamily="2" charset="-122"/>
                <a:ea typeface="黑体" pitchFamily="2" charset="-122"/>
              </a:rPr>
              <a:t>。</a:t>
            </a:r>
            <a:endParaRPr lang="en-US" altLang="zh-CN" b="1" dirty="0" smtClean="0">
              <a:latin typeface="黑体" pitchFamily="2" charset="-122"/>
              <a:ea typeface="黑体" pitchFamily="2" charset="-122"/>
            </a:endParaRPr>
          </a:p>
          <a:p>
            <a:r>
              <a:rPr lang="zh-CN" altLang="en-US" b="1" dirty="0" smtClean="0">
                <a:latin typeface="黑体" pitchFamily="2" charset="-122"/>
                <a:ea typeface="黑体" pitchFamily="2" charset="-122"/>
              </a:rPr>
              <a:t>（</a:t>
            </a:r>
            <a:r>
              <a:rPr lang="en-US" altLang="zh-CN" b="1" dirty="0" smtClean="0">
                <a:latin typeface="黑体" pitchFamily="2" charset="-122"/>
                <a:ea typeface="黑体" pitchFamily="2" charset="-122"/>
              </a:rPr>
              <a:t>2</a:t>
            </a:r>
            <a:r>
              <a:rPr lang="zh-CN" altLang="en-US" b="1" dirty="0" smtClean="0">
                <a:latin typeface="黑体" pitchFamily="2" charset="-122"/>
                <a:ea typeface="黑体" pitchFamily="2" charset="-122"/>
              </a:rPr>
              <a:t>）增加劳动收入、提高劳动报酬在初次分配中的比重，缩小不同要素所有者之间的收入差距</a:t>
            </a:r>
            <a:endParaRPr lang="en-US" altLang="zh-CN" b="1" dirty="0" smtClean="0">
              <a:latin typeface="黑体" pitchFamily="2" charset="-122"/>
              <a:ea typeface="黑体" pitchFamily="2" charset="-122"/>
            </a:endParaRPr>
          </a:p>
          <a:p>
            <a:r>
              <a:rPr lang="zh-CN" altLang="en-US" b="1" dirty="0" smtClean="0">
                <a:latin typeface="黑体" pitchFamily="2" charset="-122"/>
                <a:ea typeface="黑体" pitchFamily="2" charset="-122"/>
              </a:rPr>
              <a:t>（</a:t>
            </a:r>
            <a:r>
              <a:rPr lang="en-US" altLang="zh-CN" b="1" dirty="0" smtClean="0">
                <a:latin typeface="黑体" pitchFamily="2" charset="-122"/>
                <a:ea typeface="黑体" pitchFamily="2" charset="-122"/>
              </a:rPr>
              <a:t>3</a:t>
            </a:r>
            <a:r>
              <a:rPr lang="zh-CN" altLang="en-US" b="1" dirty="0" smtClean="0">
                <a:latin typeface="黑体" pitchFamily="2" charset="-122"/>
                <a:ea typeface="黑体" pitchFamily="2" charset="-122"/>
              </a:rPr>
              <a:t>）建立职工工资正常增长和支付机制，使劳动者收入增长与经济发展同步；严格实施最低工资制度，保障劳动者的劳动利益。  </a:t>
            </a:r>
          </a:p>
          <a:p>
            <a:r>
              <a:rPr lang="zh-CN" altLang="en-US" b="1" dirty="0" smtClean="0">
                <a:latin typeface="黑体" pitchFamily="2" charset="-122"/>
                <a:ea typeface="黑体" pitchFamily="2" charset="-122"/>
              </a:rPr>
              <a:t>（</a:t>
            </a:r>
            <a:r>
              <a:rPr lang="en-US" altLang="zh-CN" b="1" dirty="0" smtClean="0">
                <a:latin typeface="黑体" pitchFamily="2" charset="-122"/>
                <a:ea typeface="黑体" pitchFamily="2" charset="-122"/>
              </a:rPr>
              <a:t>4</a:t>
            </a:r>
            <a:r>
              <a:rPr lang="zh-CN" altLang="en-US" b="1" dirty="0" smtClean="0">
                <a:latin typeface="黑体" pitchFamily="2" charset="-122"/>
                <a:ea typeface="黑体" pitchFamily="2" charset="-122"/>
              </a:rPr>
              <a:t>）完善税收制度，有效调节过高收入</a:t>
            </a:r>
            <a:r>
              <a:rPr lang="zh-CN" altLang="en-US" dirty="0" smtClean="0"/>
              <a:t/>
            </a:r>
            <a:br>
              <a:rPr lang="zh-CN" altLang="en-US" dirty="0" smtClean="0"/>
            </a:br>
            <a:endParaRPr lang="en-US" altLang="zh-CN" b="1" dirty="0" smtClean="0">
              <a:solidFill>
                <a:srgbClr val="FF0000"/>
              </a:solidFill>
              <a:latin typeface="黑体" pitchFamily="2" charset="-122"/>
              <a:ea typeface="黑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内容占位符 2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5833417"/>
          </a:xfrm>
        </p:spPr>
        <p:txBody>
          <a:bodyPr/>
          <a:lstStyle/>
          <a:p>
            <a:r>
              <a:rPr lang="en-US" altLang="zh-CN" b="1" dirty="0" smtClean="0">
                <a:solidFill>
                  <a:srgbClr val="0066FF"/>
                </a:solidFill>
                <a:latin typeface="黑体" pitchFamily="2" charset="-122"/>
                <a:ea typeface="黑体" pitchFamily="2" charset="-122"/>
              </a:rPr>
              <a:t>3.</a:t>
            </a:r>
            <a:r>
              <a:rPr lang="zh-CN" altLang="en-US" b="1" dirty="0" smtClean="0">
                <a:solidFill>
                  <a:srgbClr val="0066FF"/>
                </a:solidFill>
                <a:latin typeface="黑体" pitchFamily="2" charset="-122"/>
                <a:ea typeface="黑体" pitchFamily="2" charset="-122"/>
              </a:rPr>
              <a:t>如何解决看病难的问题</a:t>
            </a:r>
            <a:endParaRPr lang="en-US" altLang="zh-CN" b="1" dirty="0" smtClean="0">
              <a:solidFill>
                <a:srgbClr val="0066FF"/>
              </a:solidFill>
              <a:latin typeface="黑体" pitchFamily="2" charset="-122"/>
              <a:ea typeface="黑体" pitchFamily="2" charset="-122"/>
            </a:endParaRPr>
          </a:p>
          <a:p>
            <a:r>
              <a:rPr lang="zh-CN" altLang="en-US" b="1" dirty="0" smtClean="0">
                <a:latin typeface="黑体" pitchFamily="2" charset="-122"/>
                <a:ea typeface="黑体" pitchFamily="2" charset="-122"/>
              </a:rPr>
              <a:t>（</a:t>
            </a:r>
            <a:r>
              <a:rPr lang="en-US" altLang="zh-CN" b="1" dirty="0" smtClean="0">
                <a:latin typeface="黑体" pitchFamily="2" charset="-122"/>
                <a:ea typeface="黑体" pitchFamily="2" charset="-122"/>
              </a:rPr>
              <a:t>1</a:t>
            </a:r>
            <a:r>
              <a:rPr lang="zh-CN" altLang="en-US" b="1" dirty="0" smtClean="0">
                <a:latin typeface="黑体" pitchFamily="2" charset="-122"/>
                <a:ea typeface="黑体" pitchFamily="2" charset="-122"/>
              </a:rPr>
              <a:t>）实行城镇居民基本医疗保险制度，实施新型农村合作医疗制度；</a:t>
            </a:r>
            <a:endParaRPr lang="en-US" altLang="zh-CN" b="1" dirty="0" smtClean="0">
              <a:latin typeface="黑体" pitchFamily="2" charset="-122"/>
              <a:ea typeface="黑体" pitchFamily="2" charset="-122"/>
            </a:endParaRPr>
          </a:p>
          <a:p>
            <a:r>
              <a:rPr lang="zh-CN" altLang="en-US" b="1" dirty="0" smtClean="0">
                <a:latin typeface="黑体" pitchFamily="2" charset="-122"/>
                <a:ea typeface="黑体" pitchFamily="2" charset="-122"/>
              </a:rPr>
              <a:t>（</a:t>
            </a:r>
            <a:r>
              <a:rPr lang="en-US" altLang="zh-CN" b="1" dirty="0" smtClean="0">
                <a:latin typeface="黑体" pitchFamily="2" charset="-122"/>
                <a:ea typeface="黑体" pitchFamily="2" charset="-122"/>
              </a:rPr>
              <a:t>2</a:t>
            </a:r>
            <a:r>
              <a:rPr lang="zh-CN" altLang="en-US" b="1" dirty="0" smtClean="0">
                <a:latin typeface="黑体" pitchFamily="2" charset="-122"/>
                <a:ea typeface="黑体" pitchFamily="2" charset="-122"/>
              </a:rPr>
              <a:t>）</a:t>
            </a:r>
            <a:r>
              <a:rPr lang="zh-CN" altLang="en-US" b="1" dirty="0" smtClean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控制基本药物价格</a:t>
            </a:r>
            <a:r>
              <a:rPr lang="zh-CN" altLang="en-US" b="1" dirty="0" smtClean="0">
                <a:latin typeface="黑体" pitchFamily="2" charset="-122"/>
                <a:ea typeface="黑体" pitchFamily="2" charset="-122"/>
              </a:rPr>
              <a:t>，减轻群众药费负担。</a:t>
            </a:r>
            <a:endParaRPr lang="en-US" altLang="zh-CN" b="1" dirty="0" smtClean="0">
              <a:latin typeface="黑体" pitchFamily="2" charset="-122"/>
              <a:ea typeface="黑体" pitchFamily="2" charset="-122"/>
            </a:endParaRPr>
          </a:p>
          <a:p>
            <a:r>
              <a:rPr lang="zh-CN" altLang="en-US" b="1" dirty="0" smtClean="0">
                <a:latin typeface="黑体" pitchFamily="2" charset="-122"/>
                <a:ea typeface="黑体" pitchFamily="2" charset="-122"/>
              </a:rPr>
              <a:t>（</a:t>
            </a:r>
            <a:r>
              <a:rPr lang="en-US" altLang="zh-CN" b="1" dirty="0" smtClean="0">
                <a:latin typeface="黑体" pitchFamily="2" charset="-122"/>
                <a:ea typeface="黑体" pitchFamily="2" charset="-122"/>
              </a:rPr>
              <a:t>3</a:t>
            </a:r>
            <a:r>
              <a:rPr lang="zh-CN" altLang="en-US" b="1" dirty="0" smtClean="0">
                <a:latin typeface="黑体" pitchFamily="2" charset="-122"/>
                <a:ea typeface="黑体" pitchFamily="2" charset="-122"/>
              </a:rPr>
              <a:t>）三是健全</a:t>
            </a:r>
            <a:r>
              <a:rPr lang="zh-CN" altLang="en-US" b="1" dirty="0" smtClean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基层医疗卫生服务</a:t>
            </a:r>
            <a:r>
              <a:rPr lang="zh-CN" altLang="en-US" b="1" dirty="0" smtClean="0">
                <a:latin typeface="黑体" pitchFamily="2" charset="-122"/>
                <a:ea typeface="黑体" pitchFamily="2" charset="-122"/>
              </a:rPr>
              <a:t>体系。加快农村乡镇卫生院、村卫生室和城市社区卫生服务机构建设。</a:t>
            </a:r>
          </a:p>
          <a:p>
            <a:r>
              <a:rPr lang="zh-CN" altLang="en-US" b="1" dirty="0" smtClean="0">
                <a:latin typeface="黑体" pitchFamily="2" charset="-122"/>
                <a:ea typeface="黑体" pitchFamily="2" charset="-122"/>
              </a:rPr>
              <a:t>（</a:t>
            </a:r>
            <a:r>
              <a:rPr lang="en-US" altLang="zh-CN" b="1" dirty="0" smtClean="0">
                <a:latin typeface="黑体" pitchFamily="2" charset="-122"/>
                <a:ea typeface="黑体" pitchFamily="2" charset="-122"/>
              </a:rPr>
              <a:t>4</a:t>
            </a:r>
            <a:r>
              <a:rPr lang="zh-CN" altLang="en-US" b="1" dirty="0" smtClean="0">
                <a:latin typeface="黑体" pitchFamily="2" charset="-122"/>
                <a:ea typeface="黑体" pitchFamily="2" charset="-122"/>
              </a:rPr>
              <a:t>）推进公立医院补偿机制改革，</a:t>
            </a:r>
            <a:r>
              <a:rPr lang="zh-CN" altLang="en-US" b="1" dirty="0" smtClean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取消“以药养医”。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内容占位符 2"/>
          <p:cNvSpPr>
            <a:spLocks noGrp="1"/>
          </p:cNvSpPr>
          <p:nvPr>
            <p:ph idx="1"/>
          </p:nvPr>
        </p:nvSpPr>
        <p:spPr>
          <a:xfrm>
            <a:off x="467544" y="1000108"/>
            <a:ext cx="8229600" cy="5237973"/>
          </a:xfrm>
        </p:spPr>
        <p:txBody>
          <a:bodyPr/>
          <a:lstStyle/>
          <a:p>
            <a:r>
              <a:rPr lang="en-US" altLang="zh-CN" b="1" dirty="0" smtClean="0">
                <a:solidFill>
                  <a:srgbClr val="0066FF"/>
                </a:solidFill>
                <a:latin typeface="黑体" pitchFamily="2" charset="-122"/>
                <a:ea typeface="黑体" pitchFamily="2" charset="-122"/>
              </a:rPr>
              <a:t>4.</a:t>
            </a:r>
            <a:r>
              <a:rPr lang="zh-CN" altLang="en-US" b="1" dirty="0" smtClean="0">
                <a:solidFill>
                  <a:srgbClr val="0066FF"/>
                </a:solidFill>
                <a:latin typeface="黑体" pitchFamily="2" charset="-122"/>
                <a:ea typeface="黑体" pitchFamily="2" charset="-122"/>
              </a:rPr>
              <a:t>如何做到</a:t>
            </a:r>
            <a:r>
              <a:rPr lang="zh-CN" altLang="en-US" b="1" dirty="0" smtClean="0">
                <a:solidFill>
                  <a:srgbClr val="0066FF"/>
                </a:solidFill>
                <a:latin typeface="黑体" pitchFamily="2" charset="-122"/>
                <a:ea typeface="黑体" pitchFamily="2" charset="-122"/>
              </a:rPr>
              <a:t>老有所养</a:t>
            </a:r>
            <a:r>
              <a:rPr lang="zh-CN" altLang="en-US" b="1" dirty="0" smtClean="0">
                <a:solidFill>
                  <a:srgbClr val="0066FF"/>
                </a:solidFill>
                <a:latin typeface="黑体" pitchFamily="2" charset="-122"/>
                <a:ea typeface="黑体" pitchFamily="2" charset="-122"/>
              </a:rPr>
              <a:t>？</a:t>
            </a:r>
            <a:endParaRPr lang="en-US" altLang="zh-CN" b="1" dirty="0" smtClean="0">
              <a:solidFill>
                <a:srgbClr val="0066FF"/>
              </a:solidFill>
              <a:latin typeface="黑体" pitchFamily="2" charset="-122"/>
              <a:ea typeface="黑体" pitchFamily="2" charset="-122"/>
            </a:endParaRPr>
          </a:p>
          <a:p>
            <a:endParaRPr lang="en-US" altLang="zh-CN" sz="1200" b="1" dirty="0" smtClean="0">
              <a:solidFill>
                <a:srgbClr val="0066FF"/>
              </a:solidFill>
              <a:latin typeface="黑体" pitchFamily="2" charset="-122"/>
              <a:ea typeface="黑体" pitchFamily="2" charset="-122"/>
            </a:endParaRPr>
          </a:p>
          <a:p>
            <a:r>
              <a:rPr lang="zh-CN" altLang="en-US" b="1" dirty="0" smtClean="0">
                <a:latin typeface="黑体" pitchFamily="2" charset="-122"/>
                <a:ea typeface="黑体" pitchFamily="2" charset="-122"/>
              </a:rPr>
              <a:t>①继续巩固家庭养老模式</a:t>
            </a:r>
            <a:endParaRPr lang="en-US" altLang="zh-CN" b="1" dirty="0" smtClean="0">
              <a:latin typeface="黑体" pitchFamily="2" charset="-122"/>
              <a:ea typeface="黑体" pitchFamily="2" charset="-122"/>
            </a:endParaRPr>
          </a:p>
          <a:p>
            <a:r>
              <a:rPr lang="zh-CN" altLang="en-US" b="1" dirty="0" smtClean="0">
                <a:latin typeface="黑体" pitchFamily="2" charset="-122"/>
                <a:ea typeface="黑体" pitchFamily="2" charset="-122"/>
              </a:rPr>
              <a:t>②鼓励和支持低龄老人老有所为，走积极养老之路，尽量减轻家庭养老负担</a:t>
            </a:r>
            <a:endParaRPr lang="en-US" altLang="zh-CN" b="1" dirty="0" smtClean="0">
              <a:latin typeface="黑体" pitchFamily="2" charset="-122"/>
              <a:ea typeface="黑体" pitchFamily="2" charset="-122"/>
            </a:endParaRPr>
          </a:p>
          <a:p>
            <a:r>
              <a:rPr lang="zh-CN" altLang="en-US" b="1" dirty="0" smtClean="0">
                <a:latin typeface="黑体" pitchFamily="2" charset="-122"/>
                <a:ea typeface="黑体" pitchFamily="2" charset="-122"/>
              </a:rPr>
              <a:t>③</a:t>
            </a:r>
            <a:r>
              <a:rPr lang="zh-CN" altLang="en-US" b="1" dirty="0" smtClean="0">
                <a:latin typeface="黑体" pitchFamily="2" charset="-122"/>
                <a:ea typeface="黑体" pitchFamily="2" charset="-122"/>
              </a:rPr>
              <a:t>启动城镇居民社会</a:t>
            </a:r>
            <a:r>
              <a:rPr lang="zh-CN" altLang="en-US" b="1" dirty="0" smtClean="0">
                <a:latin typeface="黑体" pitchFamily="2" charset="-122"/>
                <a:ea typeface="黑体" pitchFamily="2" charset="-122"/>
                <a:hlinkClick r:id="rId2"/>
              </a:rPr>
              <a:t>养老保险</a:t>
            </a:r>
            <a:r>
              <a:rPr lang="zh-CN" altLang="en-US" b="1" dirty="0" smtClean="0">
                <a:latin typeface="黑体" pitchFamily="2" charset="-122"/>
                <a:ea typeface="黑体" pitchFamily="2" charset="-122"/>
                <a:hlinkClick r:id="rId2"/>
              </a:rPr>
              <a:t>制度</a:t>
            </a:r>
            <a:r>
              <a:rPr lang="zh-CN" altLang="en-US" b="1" dirty="0" smtClean="0">
                <a:latin typeface="黑体" pitchFamily="2" charset="-122"/>
                <a:ea typeface="黑体" pitchFamily="2" charset="-122"/>
              </a:rPr>
              <a:t>和</a:t>
            </a:r>
            <a:r>
              <a:rPr lang="zh-CN" altLang="en-US" b="1" dirty="0" smtClean="0">
                <a:latin typeface="黑体" pitchFamily="2" charset="-122"/>
                <a:ea typeface="黑体" pitchFamily="2" charset="-122"/>
                <a:hlinkClick r:id="rId3"/>
              </a:rPr>
              <a:t>新型农村社会养老保险</a:t>
            </a:r>
            <a:endParaRPr lang="en-US" altLang="zh-CN" b="1" dirty="0" smtClean="0">
              <a:latin typeface="黑体" pitchFamily="2" charset="-122"/>
              <a:ea typeface="黑体" pitchFamily="2" charset="-122"/>
            </a:endParaRPr>
          </a:p>
          <a:p>
            <a:r>
              <a:rPr lang="zh-CN" altLang="en-US" b="1" dirty="0" smtClean="0">
                <a:latin typeface="黑体" pitchFamily="2" charset="-122"/>
                <a:ea typeface="黑体" pitchFamily="2" charset="-122"/>
              </a:rPr>
              <a:t>④大力发展</a:t>
            </a:r>
            <a:r>
              <a:rPr lang="zh-CN" altLang="en-US" b="1" dirty="0" smtClean="0">
                <a:latin typeface="黑体" pitchFamily="2" charset="-122"/>
                <a:ea typeface="黑体" pitchFamily="2" charset="-122"/>
              </a:rPr>
              <a:t>养老机构</a:t>
            </a:r>
            <a:endParaRPr lang="en-US" altLang="zh-CN" b="1" dirty="0" smtClean="0">
              <a:latin typeface="黑体" pitchFamily="2" charset="-122"/>
              <a:ea typeface="黑体" pitchFamily="2" charset="-122"/>
            </a:endParaRPr>
          </a:p>
          <a:p>
            <a:endParaRPr lang="en-US" altLang="zh-CN" b="1" dirty="0" smtClean="0">
              <a:latin typeface="黑体" pitchFamily="2" charset="-122"/>
              <a:ea typeface="黑体" pitchFamily="2" charset="-122"/>
            </a:endParaRPr>
          </a:p>
          <a:p>
            <a:endParaRPr lang="en-US" altLang="zh-CN" b="1" dirty="0" smtClean="0">
              <a:solidFill>
                <a:srgbClr val="0066FF"/>
              </a:solidFill>
              <a:latin typeface="黑体" pitchFamily="2" charset="-122"/>
              <a:ea typeface="黑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内容占位符 2"/>
          <p:cNvSpPr>
            <a:spLocks noGrp="1"/>
          </p:cNvSpPr>
          <p:nvPr>
            <p:ph idx="1"/>
          </p:nvPr>
        </p:nvSpPr>
        <p:spPr>
          <a:xfrm>
            <a:off x="500034" y="357166"/>
            <a:ext cx="8229600" cy="5833417"/>
          </a:xfrm>
        </p:spPr>
        <p:txBody>
          <a:bodyPr/>
          <a:lstStyle/>
          <a:p>
            <a:r>
              <a:rPr lang="en-US" altLang="zh-CN" b="1" dirty="0" smtClean="0">
                <a:solidFill>
                  <a:srgbClr val="0066FF"/>
                </a:solidFill>
                <a:latin typeface="黑体" pitchFamily="2" charset="-122"/>
                <a:ea typeface="黑体" pitchFamily="2" charset="-122"/>
              </a:rPr>
              <a:t>5.</a:t>
            </a:r>
            <a:r>
              <a:rPr lang="zh-CN" altLang="en-US" b="1" dirty="0" smtClean="0">
                <a:solidFill>
                  <a:srgbClr val="0066FF"/>
                </a:solidFill>
                <a:latin typeface="黑体" pitchFamily="2" charset="-122"/>
                <a:ea typeface="黑体" pitchFamily="2" charset="-122"/>
              </a:rPr>
              <a:t>住房难</a:t>
            </a:r>
            <a:endParaRPr lang="en-US" altLang="zh-CN" b="1" dirty="0" smtClean="0">
              <a:solidFill>
                <a:srgbClr val="0066FF"/>
              </a:solidFill>
              <a:latin typeface="黑体" pitchFamily="2" charset="-122"/>
              <a:ea typeface="黑体" pitchFamily="2" charset="-122"/>
            </a:endParaRPr>
          </a:p>
          <a:p>
            <a:r>
              <a:rPr lang="zh-CN" altLang="en-US" b="1" dirty="0" smtClean="0">
                <a:latin typeface="黑体" pitchFamily="2" charset="-122"/>
                <a:ea typeface="黑体" pitchFamily="2" charset="-122"/>
              </a:rPr>
              <a:t>①加大保障性住房（廉租房、经济适用房）建设力度，全力推行公共租赁房和廉租房</a:t>
            </a:r>
            <a:endParaRPr lang="en-US" altLang="zh-CN" b="1" dirty="0" smtClean="0">
              <a:latin typeface="黑体" pitchFamily="2" charset="-122"/>
              <a:ea typeface="黑体" pitchFamily="2" charset="-122"/>
            </a:endParaRPr>
          </a:p>
          <a:p>
            <a:r>
              <a:rPr lang="zh-CN" altLang="en-US" b="1" dirty="0" smtClean="0">
                <a:latin typeface="黑体" pitchFamily="2" charset="-122"/>
                <a:ea typeface="黑体" pitchFamily="2" charset="-122"/>
              </a:rPr>
              <a:t>②出台“限购令”，控制房价过快上涨</a:t>
            </a:r>
          </a:p>
          <a:p>
            <a:endParaRPr lang="en-US" altLang="zh-CN" b="1" dirty="0" smtClean="0">
              <a:latin typeface="黑体" pitchFamily="2" charset="-122"/>
              <a:ea typeface="黑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内容占位符 2"/>
          <p:cNvSpPr>
            <a:spLocks noGrp="1"/>
          </p:cNvSpPr>
          <p:nvPr>
            <p:ph idx="1"/>
          </p:nvPr>
        </p:nvSpPr>
        <p:spPr>
          <a:xfrm>
            <a:off x="428596" y="714356"/>
            <a:ext cx="8229600" cy="5470527"/>
          </a:xfrm>
        </p:spPr>
        <p:txBody>
          <a:bodyPr/>
          <a:lstStyle/>
          <a:p>
            <a:r>
              <a:rPr lang="en-US" altLang="zh-CN" b="1" dirty="0" smtClean="0">
                <a:solidFill>
                  <a:srgbClr val="0066FF"/>
                </a:solidFill>
                <a:latin typeface="黑体" pitchFamily="2" charset="-122"/>
                <a:ea typeface="黑体" pitchFamily="2" charset="-122"/>
              </a:rPr>
              <a:t>6.</a:t>
            </a:r>
            <a:r>
              <a:rPr lang="zh-CN" altLang="en-US" b="1" dirty="0" smtClean="0">
                <a:solidFill>
                  <a:srgbClr val="0066FF"/>
                </a:solidFill>
                <a:latin typeface="黑体" pitchFamily="2" charset="-122"/>
                <a:ea typeface="黑体" pitchFamily="2" charset="-122"/>
              </a:rPr>
              <a:t>就业难的问题</a:t>
            </a:r>
            <a:endParaRPr lang="en-US" altLang="zh-CN" b="1" dirty="0" smtClean="0">
              <a:solidFill>
                <a:srgbClr val="0066FF"/>
              </a:solidFill>
              <a:latin typeface="黑体" pitchFamily="2" charset="-122"/>
              <a:ea typeface="黑体" pitchFamily="2" charset="-122"/>
            </a:endParaRPr>
          </a:p>
          <a:p>
            <a:r>
              <a:rPr lang="zh-CN" altLang="en-US" b="1" dirty="0" smtClean="0">
                <a:latin typeface="黑体" pitchFamily="2" charset="-122"/>
                <a:ea typeface="黑体" pitchFamily="2" charset="-122"/>
              </a:rPr>
              <a:t>（</a:t>
            </a:r>
            <a:r>
              <a:rPr lang="en-US" altLang="zh-CN" b="1" dirty="0" smtClean="0">
                <a:latin typeface="黑体" pitchFamily="2" charset="-122"/>
                <a:ea typeface="黑体" pitchFamily="2" charset="-122"/>
              </a:rPr>
              <a:t>1</a:t>
            </a:r>
            <a:r>
              <a:rPr lang="zh-CN" altLang="en-US" b="1" dirty="0" smtClean="0">
                <a:latin typeface="黑体" pitchFamily="2" charset="-122"/>
                <a:ea typeface="黑体" pitchFamily="2" charset="-122"/>
              </a:rPr>
              <a:t>）始终</a:t>
            </a:r>
            <a:r>
              <a:rPr lang="zh-CN" altLang="en-US" b="1" dirty="0" smtClean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坚持以经济建设为中心，大力发展生产力</a:t>
            </a:r>
            <a:r>
              <a:rPr lang="zh-CN" altLang="en-US" b="1" dirty="0" smtClean="0">
                <a:latin typeface="黑体" pitchFamily="2" charset="-122"/>
                <a:ea typeface="黑体" pitchFamily="2" charset="-122"/>
              </a:rPr>
              <a:t>，促进经济持续快速发展</a:t>
            </a:r>
            <a:endParaRPr lang="en-US" altLang="zh-CN" b="1" dirty="0" smtClean="0">
              <a:latin typeface="黑体" pitchFamily="2" charset="-122"/>
              <a:ea typeface="黑体" pitchFamily="2" charset="-122"/>
            </a:endParaRPr>
          </a:p>
          <a:p>
            <a:r>
              <a:rPr lang="zh-CN" altLang="en-US" b="1" dirty="0" smtClean="0">
                <a:latin typeface="黑体" pitchFamily="2" charset="-122"/>
                <a:ea typeface="黑体" pitchFamily="2" charset="-122"/>
              </a:rPr>
              <a:t>（</a:t>
            </a:r>
            <a:r>
              <a:rPr lang="en-US" altLang="zh-CN" b="1" dirty="0" smtClean="0">
                <a:latin typeface="黑体" pitchFamily="2" charset="-122"/>
                <a:ea typeface="黑体" pitchFamily="2" charset="-122"/>
              </a:rPr>
              <a:t>2</a:t>
            </a:r>
            <a:r>
              <a:rPr lang="zh-CN" altLang="en-US" b="1" dirty="0" smtClean="0">
                <a:latin typeface="黑体" pitchFamily="2" charset="-122"/>
                <a:ea typeface="黑体" pitchFamily="2" charset="-122"/>
              </a:rPr>
              <a:t>）大力实施</a:t>
            </a:r>
            <a:r>
              <a:rPr lang="zh-CN" altLang="en-US" b="1" dirty="0" smtClean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科教兴国战略</a:t>
            </a:r>
            <a:r>
              <a:rPr lang="zh-CN" altLang="en-US" b="1" dirty="0" smtClean="0">
                <a:latin typeface="黑体" pitchFamily="2" charset="-122"/>
                <a:ea typeface="黑体" pitchFamily="2" charset="-122"/>
              </a:rPr>
              <a:t>，加强职业技能培训</a:t>
            </a:r>
            <a:endParaRPr lang="en-US" altLang="zh-CN" b="1" dirty="0" smtClean="0">
              <a:latin typeface="黑体" pitchFamily="2" charset="-122"/>
              <a:ea typeface="黑体" pitchFamily="2" charset="-122"/>
            </a:endParaRPr>
          </a:p>
          <a:p>
            <a:r>
              <a:rPr lang="zh-CN" altLang="en-US" b="1" dirty="0" smtClean="0">
                <a:latin typeface="黑体" pitchFamily="2" charset="-122"/>
                <a:ea typeface="黑体" pitchFamily="2" charset="-122"/>
              </a:rPr>
              <a:t>（</a:t>
            </a:r>
            <a:r>
              <a:rPr lang="en-US" altLang="zh-CN" b="1" dirty="0" smtClean="0">
                <a:latin typeface="黑体" pitchFamily="2" charset="-122"/>
                <a:ea typeface="黑体" pitchFamily="2" charset="-122"/>
              </a:rPr>
              <a:t>3</a:t>
            </a:r>
            <a:r>
              <a:rPr lang="zh-CN" altLang="en-US" b="1" dirty="0" smtClean="0">
                <a:latin typeface="黑体" pitchFamily="2" charset="-122"/>
                <a:ea typeface="黑体" pitchFamily="2" charset="-122"/>
              </a:rPr>
              <a:t>）坚持和完善现阶段的基本经济制度，鼓励、支持和引导非公有制经济的发展，多提供就业岗位</a:t>
            </a:r>
            <a:endParaRPr lang="en-US" altLang="zh-CN" b="1" dirty="0" smtClean="0">
              <a:latin typeface="黑体" pitchFamily="2" charset="-122"/>
              <a:ea typeface="黑体" pitchFamily="2" charset="-122"/>
            </a:endParaRPr>
          </a:p>
          <a:p>
            <a:r>
              <a:rPr lang="zh-CN" altLang="en-US" b="1" dirty="0" smtClean="0">
                <a:latin typeface="黑体" pitchFamily="2" charset="-122"/>
                <a:ea typeface="黑体" pitchFamily="2" charset="-122"/>
              </a:rPr>
              <a:t>（</a:t>
            </a:r>
            <a:r>
              <a:rPr lang="en-US" altLang="zh-CN" b="1" dirty="0" smtClean="0">
                <a:latin typeface="黑体" pitchFamily="2" charset="-122"/>
                <a:ea typeface="黑体" pitchFamily="2" charset="-122"/>
              </a:rPr>
              <a:t>4</a:t>
            </a:r>
            <a:r>
              <a:rPr lang="zh-CN" altLang="en-US" b="1" dirty="0" smtClean="0">
                <a:latin typeface="黑体" pitchFamily="2" charset="-122"/>
                <a:ea typeface="黑体" pitchFamily="2" charset="-122"/>
              </a:rPr>
              <a:t>）政府实施积极的</a:t>
            </a:r>
            <a:r>
              <a:rPr lang="zh-CN" altLang="en-US" b="1" dirty="0" smtClean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就业政策</a:t>
            </a:r>
            <a:r>
              <a:rPr lang="zh-CN" altLang="en-US" b="1" dirty="0" smtClean="0">
                <a:latin typeface="黑体" pitchFamily="2" charset="-122"/>
                <a:ea typeface="黑体" pitchFamily="2" charset="-122"/>
              </a:rPr>
              <a:t>，鼓励公民</a:t>
            </a:r>
            <a:r>
              <a:rPr lang="zh-CN" altLang="en-US" b="1" dirty="0" smtClean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自主创业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内容占位符 2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5833417"/>
          </a:xfrm>
        </p:spPr>
        <p:txBody>
          <a:bodyPr/>
          <a:lstStyle/>
          <a:p>
            <a:r>
              <a:rPr lang="en-US" altLang="zh-CN" b="1" dirty="0" smtClean="0">
                <a:solidFill>
                  <a:srgbClr val="0066FF"/>
                </a:solidFill>
                <a:latin typeface="黑体" pitchFamily="2" charset="-122"/>
                <a:ea typeface="黑体" pitchFamily="2" charset="-122"/>
              </a:rPr>
              <a:t>7.</a:t>
            </a:r>
            <a:r>
              <a:rPr lang="zh-CN" altLang="en-US" b="1" dirty="0" smtClean="0">
                <a:solidFill>
                  <a:srgbClr val="0066FF"/>
                </a:solidFill>
                <a:latin typeface="黑体" pitchFamily="2" charset="-122"/>
                <a:ea typeface="黑体" pitchFamily="2" charset="-122"/>
              </a:rPr>
              <a:t>食品安全</a:t>
            </a:r>
            <a:r>
              <a:rPr lang="zh-CN" altLang="en-US" b="1" dirty="0" smtClean="0">
                <a:solidFill>
                  <a:srgbClr val="0066FF"/>
                </a:solidFill>
                <a:latin typeface="黑体" pitchFamily="2" charset="-122"/>
                <a:ea typeface="黑体" pitchFamily="2" charset="-122"/>
              </a:rPr>
              <a:t>问题</a:t>
            </a:r>
            <a:endParaRPr lang="en-US" altLang="zh-CN" b="1" dirty="0" smtClean="0">
              <a:solidFill>
                <a:srgbClr val="0066FF"/>
              </a:solidFill>
              <a:latin typeface="黑体" pitchFamily="2" charset="-122"/>
              <a:ea typeface="黑体" pitchFamily="2" charset="-122"/>
            </a:endParaRPr>
          </a:p>
          <a:p>
            <a:endParaRPr lang="en-US" altLang="zh-CN" sz="1200" b="1" dirty="0" smtClean="0">
              <a:solidFill>
                <a:srgbClr val="0066FF"/>
              </a:solidFill>
              <a:latin typeface="黑体" pitchFamily="2" charset="-122"/>
              <a:ea typeface="黑体" pitchFamily="2" charset="-122"/>
            </a:endParaRPr>
          </a:p>
          <a:p>
            <a:r>
              <a:rPr lang="zh-CN" altLang="en-US" b="1" dirty="0" smtClean="0">
                <a:latin typeface="黑体" pitchFamily="2" charset="-122"/>
                <a:ea typeface="黑体" pitchFamily="2" charset="-122"/>
              </a:rPr>
              <a:t>①全面强化质量监管，加大对违法违规生产企业的处罚力度</a:t>
            </a:r>
            <a:endParaRPr lang="en-US" altLang="zh-CN" b="1" dirty="0" smtClean="0">
              <a:latin typeface="黑体" pitchFamily="2" charset="-122"/>
              <a:ea typeface="黑体" pitchFamily="2" charset="-122"/>
            </a:endParaRPr>
          </a:p>
          <a:p>
            <a:r>
              <a:rPr lang="zh-CN" altLang="en-US" b="1" dirty="0" smtClean="0">
                <a:latin typeface="黑体" pitchFamily="2" charset="-122"/>
                <a:ea typeface="黑体" pitchFamily="2" charset="-122"/>
              </a:rPr>
              <a:t>②加快产品质量标准体系建设</a:t>
            </a:r>
            <a:endParaRPr lang="en-US" altLang="zh-CN" b="1" dirty="0" smtClean="0">
              <a:latin typeface="黑体" pitchFamily="2" charset="-122"/>
              <a:ea typeface="黑体" pitchFamily="2" charset="-122"/>
            </a:endParaRPr>
          </a:p>
          <a:p>
            <a:r>
              <a:rPr lang="zh-CN" altLang="en-US" b="1" dirty="0" smtClean="0">
                <a:latin typeface="黑体" pitchFamily="2" charset="-122"/>
                <a:ea typeface="黑体" pitchFamily="2" charset="-122"/>
              </a:rPr>
              <a:t>③在全国范围内开展产品质量和食品安全专项整治</a:t>
            </a:r>
            <a:endParaRPr lang="en-US" altLang="zh-CN" b="1" dirty="0" smtClean="0">
              <a:latin typeface="黑体" pitchFamily="2" charset="-122"/>
              <a:ea typeface="黑体" pitchFamily="2" charset="-122"/>
            </a:endParaRPr>
          </a:p>
          <a:p>
            <a:r>
              <a:rPr lang="zh-CN" altLang="en-US" b="1" dirty="0" smtClean="0">
                <a:latin typeface="黑体" pitchFamily="2" charset="-122"/>
                <a:ea typeface="黑体" pitchFamily="2" charset="-122"/>
              </a:rPr>
              <a:t>④加强质量法制建设</a:t>
            </a:r>
            <a:endParaRPr lang="en-US" altLang="zh-CN" b="1" dirty="0" smtClean="0">
              <a:latin typeface="黑体" pitchFamily="2" charset="-122"/>
              <a:ea typeface="黑体" pitchFamily="2" charset="-122"/>
            </a:endParaRPr>
          </a:p>
          <a:p>
            <a:r>
              <a:rPr lang="zh-CN" altLang="en-US" b="1" dirty="0" smtClean="0">
                <a:latin typeface="黑体" pitchFamily="2" charset="-122"/>
                <a:ea typeface="黑体" pitchFamily="2" charset="-122"/>
              </a:rPr>
              <a:t>⑤加强舆论和信息工作</a:t>
            </a:r>
            <a:endParaRPr lang="en-US" altLang="zh-CN" b="1" dirty="0" smtClean="0">
              <a:latin typeface="黑体" pitchFamily="2" charset="-122"/>
              <a:ea typeface="黑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内容占位符 2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5833417"/>
          </a:xfrm>
        </p:spPr>
        <p:txBody>
          <a:bodyPr/>
          <a:lstStyle/>
          <a:p>
            <a:r>
              <a:rPr lang="en-US" altLang="zh-CN" b="1" dirty="0" smtClean="0">
                <a:solidFill>
                  <a:srgbClr val="0066FF"/>
                </a:solidFill>
                <a:latin typeface="黑体" pitchFamily="2" charset="-122"/>
                <a:ea typeface="黑体" pitchFamily="2" charset="-122"/>
              </a:rPr>
              <a:t>8.</a:t>
            </a:r>
            <a:r>
              <a:rPr lang="zh-CN" altLang="en-US" b="1" dirty="0" smtClean="0">
                <a:solidFill>
                  <a:srgbClr val="0066FF"/>
                </a:solidFill>
                <a:latin typeface="黑体" pitchFamily="2" charset="-122"/>
                <a:ea typeface="黑体" pitchFamily="2" charset="-122"/>
              </a:rPr>
              <a:t>“三农”问题</a:t>
            </a:r>
            <a:endParaRPr lang="en-US" altLang="zh-CN" b="1" dirty="0" smtClean="0">
              <a:solidFill>
                <a:srgbClr val="0066FF"/>
              </a:solidFill>
              <a:latin typeface="黑体" pitchFamily="2" charset="-122"/>
              <a:ea typeface="黑体" pitchFamily="2" charset="-122"/>
            </a:endParaRPr>
          </a:p>
          <a:p>
            <a:r>
              <a:rPr lang="zh-CN" altLang="en-US" b="1" dirty="0" smtClean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农业问题</a:t>
            </a:r>
          </a:p>
          <a:p>
            <a:r>
              <a:rPr lang="zh-CN" altLang="en-US" b="1" dirty="0" smtClean="0">
                <a:latin typeface="黑体" pitchFamily="2" charset="-122"/>
                <a:ea typeface="黑体" pitchFamily="2" charset="-122"/>
              </a:rPr>
              <a:t>　　主要是农业产业化的问题。</a:t>
            </a:r>
            <a:endParaRPr lang="en-US" altLang="zh-CN" b="1" dirty="0" smtClean="0">
              <a:latin typeface="黑体" pitchFamily="2" charset="-122"/>
              <a:ea typeface="黑体" pitchFamily="2" charset="-122"/>
            </a:endParaRPr>
          </a:p>
          <a:p>
            <a:r>
              <a:rPr lang="zh-CN" altLang="en-US" b="1" dirty="0" smtClean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农村问题</a:t>
            </a:r>
          </a:p>
          <a:p>
            <a:r>
              <a:rPr lang="zh-CN" altLang="en-US" b="1" dirty="0" smtClean="0">
                <a:latin typeface="黑体" pitchFamily="2" charset="-122"/>
                <a:ea typeface="黑体" pitchFamily="2" charset="-122"/>
              </a:rPr>
              <a:t>　　新农村建设的问题，包括户籍制度改革</a:t>
            </a:r>
            <a:endParaRPr lang="en-US" altLang="zh-CN" b="1" dirty="0" smtClean="0">
              <a:latin typeface="黑体" pitchFamily="2" charset="-122"/>
              <a:ea typeface="黑体" pitchFamily="2" charset="-122"/>
            </a:endParaRPr>
          </a:p>
          <a:p>
            <a:r>
              <a:rPr lang="zh-CN" altLang="en-US" b="1" dirty="0" smtClean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农民问题</a:t>
            </a:r>
          </a:p>
          <a:p>
            <a:r>
              <a:rPr lang="zh-CN" altLang="en-US" b="1" dirty="0" smtClean="0">
                <a:latin typeface="黑体" pitchFamily="2" charset="-122"/>
                <a:ea typeface="黑体" pitchFamily="2" charset="-122"/>
              </a:rPr>
              <a:t>　　可以分为素质和持续增收两个问题。</a:t>
            </a:r>
            <a:endParaRPr lang="en-US" altLang="zh-CN" b="1" dirty="0" smtClean="0">
              <a:latin typeface="黑体" pitchFamily="2" charset="-122"/>
              <a:ea typeface="黑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ChangeArrowheads="1"/>
          </p:cNvSpPr>
          <p:nvPr/>
        </p:nvSpPr>
        <p:spPr bwMode="auto">
          <a:xfrm>
            <a:off x="0" y="0"/>
            <a:ext cx="9182100" cy="6886575"/>
          </a:xfrm>
          <a:prstGeom prst="rect">
            <a:avLst/>
          </a:prstGeom>
          <a:solidFill>
            <a:schemeClr val="tx1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43010" name="Rectangle 3"/>
          <p:cNvSpPr>
            <a:spLocks noChangeArrowheads="1"/>
          </p:cNvSpPr>
          <p:nvPr/>
        </p:nvSpPr>
        <p:spPr bwMode="auto">
          <a:xfrm>
            <a:off x="-25400" y="-15875"/>
            <a:ext cx="9205913" cy="69008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pic>
        <p:nvPicPr>
          <p:cNvPr id="43011" name="Picture 4" descr="图片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21788" cy="697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714348" y="1714488"/>
            <a:ext cx="7839075" cy="42862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zh-CN" b="1" dirty="0" smtClean="0">
                <a:solidFill>
                  <a:srgbClr val="0066FF"/>
                </a:solidFill>
                <a:latin typeface="黑体" pitchFamily="2" charset="-122"/>
                <a:ea typeface="黑体" pitchFamily="2" charset="-122"/>
              </a:rPr>
              <a:t>1</a:t>
            </a:r>
            <a:r>
              <a:rPr lang="zh-CN" altLang="en-US" b="1" dirty="0" smtClean="0">
                <a:solidFill>
                  <a:srgbClr val="0066FF"/>
                </a:solidFill>
                <a:latin typeface="黑体" pitchFamily="2" charset="-122"/>
                <a:ea typeface="黑体" pitchFamily="2" charset="-122"/>
              </a:rPr>
              <a:t>、建设和谐社会是人民共同心愿</a:t>
            </a:r>
            <a:endParaRPr lang="en-US" altLang="zh-CN" b="1" dirty="0" smtClean="0">
              <a:solidFill>
                <a:srgbClr val="FF0000"/>
              </a:solidFill>
              <a:latin typeface="黑体" pitchFamily="2" charset="-122"/>
              <a:ea typeface="黑体" pitchFamily="2" charset="-122"/>
            </a:endParaRPr>
          </a:p>
          <a:p>
            <a:pPr eaLnBrk="1" hangingPunct="1">
              <a:buFontTx/>
              <a:buNone/>
            </a:pPr>
            <a:r>
              <a:rPr lang="en-US" altLang="zh-CN" b="1" dirty="0" smtClean="0">
                <a:solidFill>
                  <a:srgbClr val="0066FF"/>
                </a:solidFill>
                <a:latin typeface="黑体" pitchFamily="2" charset="-122"/>
                <a:ea typeface="黑体" pitchFamily="2" charset="-122"/>
              </a:rPr>
              <a:t> </a:t>
            </a:r>
            <a:endParaRPr lang="en-US" altLang="zh-CN" b="1" dirty="0" smtClean="0">
              <a:solidFill>
                <a:srgbClr val="FF0000"/>
              </a:solidFill>
              <a:latin typeface="黑体" pitchFamily="2" charset="-122"/>
              <a:ea typeface="黑体" pitchFamily="2" charset="-122"/>
            </a:endParaRPr>
          </a:p>
          <a:p>
            <a:pPr eaLnBrk="1" hangingPunct="1">
              <a:buFontTx/>
              <a:buNone/>
            </a:pPr>
            <a:r>
              <a:rPr lang="en-US" altLang="zh-CN" b="1" dirty="0" smtClean="0">
                <a:solidFill>
                  <a:srgbClr val="0066FF"/>
                </a:solidFill>
                <a:latin typeface="黑体" pitchFamily="2" charset="-122"/>
                <a:ea typeface="黑体" pitchFamily="2" charset="-122"/>
              </a:rPr>
              <a:t>2</a:t>
            </a:r>
            <a:r>
              <a:rPr lang="zh-CN" altLang="en-US" b="1" dirty="0" smtClean="0">
                <a:solidFill>
                  <a:srgbClr val="0066FF"/>
                </a:solidFill>
                <a:latin typeface="黑体" pitchFamily="2" charset="-122"/>
                <a:ea typeface="黑体" pitchFamily="2" charset="-122"/>
              </a:rPr>
              <a:t>、促进和谐，人人有责</a:t>
            </a:r>
            <a:r>
              <a:rPr lang="zh-CN" altLang="en-US" b="1" dirty="0" smtClean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（从公民的角度）</a:t>
            </a:r>
            <a:endParaRPr lang="en-US" altLang="zh-CN" b="1" dirty="0" smtClean="0">
              <a:solidFill>
                <a:srgbClr val="FF0000"/>
              </a:solidFill>
              <a:latin typeface="黑体" pitchFamily="2" charset="-122"/>
              <a:ea typeface="黑体" pitchFamily="2" charset="-122"/>
            </a:endParaRPr>
          </a:p>
          <a:p>
            <a:pPr eaLnBrk="1" hangingPunct="1">
              <a:buFontTx/>
              <a:buNone/>
            </a:pPr>
            <a:r>
              <a:rPr lang="en-US" altLang="zh-CN" b="1" dirty="0" smtClean="0">
                <a:solidFill>
                  <a:srgbClr val="0066FF"/>
                </a:solidFill>
                <a:latin typeface="黑体" pitchFamily="2" charset="-122"/>
                <a:ea typeface="黑体" pitchFamily="2" charset="-122"/>
              </a:rPr>
              <a:t>   </a:t>
            </a:r>
            <a:r>
              <a:rPr lang="zh-CN" altLang="en-US" b="1" dirty="0" smtClean="0">
                <a:latin typeface="黑体" pitchFamily="2" charset="-122"/>
                <a:ea typeface="黑体" pitchFamily="2" charset="-122"/>
              </a:rPr>
              <a:t>要增强主人翁意识，参与村委会、居委会、民间组织和志愿者团体</a:t>
            </a:r>
            <a:r>
              <a:rPr lang="en-US" altLang="zh-CN" b="1" dirty="0" smtClean="0">
                <a:latin typeface="黑体" pitchFamily="2" charset="-122"/>
                <a:ea typeface="黑体" pitchFamily="2" charset="-122"/>
              </a:rPr>
              <a:t>……</a:t>
            </a:r>
          </a:p>
          <a:p>
            <a:pPr eaLnBrk="1" hangingPunct="1">
              <a:buFontTx/>
              <a:buNone/>
            </a:pPr>
            <a:endParaRPr lang="en-US" altLang="zh-CN" b="1" dirty="0" smtClean="0">
              <a:solidFill>
                <a:srgbClr val="FF0000"/>
              </a:solidFill>
              <a:latin typeface="黑体" pitchFamily="2" charset="-122"/>
              <a:ea typeface="黑体" pitchFamily="2" charset="-122"/>
            </a:endParaRPr>
          </a:p>
          <a:p>
            <a:pPr eaLnBrk="1" hangingPunct="1">
              <a:buFontTx/>
              <a:buNone/>
            </a:pPr>
            <a:r>
              <a:rPr lang="en-US" altLang="zh-CN" b="1" dirty="0" smtClean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   </a:t>
            </a:r>
            <a:endParaRPr lang="en-US" altLang="zh-CN" b="1" dirty="0" smtClean="0">
              <a:ea typeface="黑体" pitchFamily="2" charset="-122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title"/>
          </p:nvPr>
        </p:nvSpPr>
        <p:spPr>
          <a:xfrm>
            <a:off x="611188" y="549275"/>
            <a:ext cx="8158162" cy="811213"/>
          </a:xfrm>
        </p:spPr>
        <p:txBody>
          <a:bodyPr/>
          <a:lstStyle/>
          <a:p>
            <a:pPr algn="l" eaLnBrk="1" hangingPunct="1"/>
            <a:r>
              <a:rPr lang="zh-CN" altLang="en-US" sz="3600" b="1" dirty="0" smtClean="0">
                <a:solidFill>
                  <a:srgbClr val="6600FF"/>
                </a:solidFill>
                <a:ea typeface="黑体" pitchFamily="2" charset="-122"/>
              </a:rPr>
              <a:t>三、促进和谐，人人有责</a:t>
            </a: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3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8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AutoShape 4"/>
          <p:cNvSpPr>
            <a:spLocks/>
          </p:cNvSpPr>
          <p:nvPr/>
        </p:nvSpPr>
        <p:spPr bwMode="auto">
          <a:xfrm>
            <a:off x="3500430" y="714356"/>
            <a:ext cx="144463" cy="2952750"/>
          </a:xfrm>
          <a:prstGeom prst="leftBrace">
            <a:avLst>
              <a:gd name="adj1" fmla="val 170329"/>
              <a:gd name="adj2" fmla="val 49963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zh-CN" altLang="zh-CN" sz="2000" b="1">
              <a:ea typeface="华文新魏" pitchFamily="2" charset="-122"/>
            </a:endParaRPr>
          </a:p>
        </p:txBody>
      </p:sp>
      <p:sp>
        <p:nvSpPr>
          <p:cNvPr id="27651" name="Rectangle 7"/>
          <p:cNvSpPr>
            <a:spLocks noChangeArrowheads="1"/>
          </p:cNvSpPr>
          <p:nvPr/>
        </p:nvSpPr>
        <p:spPr bwMode="auto">
          <a:xfrm>
            <a:off x="3571868" y="428604"/>
            <a:ext cx="402225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266700"/>
            <a:r>
              <a:rPr lang="zh-CN" altLang="en-US" sz="2800" b="1" dirty="0">
                <a:latin typeface="宋体" charset="-122"/>
                <a:cs typeface="Times New Roman" pitchFamily="18" charset="0"/>
              </a:rPr>
              <a:t> </a:t>
            </a:r>
            <a:r>
              <a:rPr lang="zh-CN" altLang="zh-CN" sz="3200" b="1" dirty="0">
                <a:latin typeface="华文新魏" pitchFamily="2" charset="-122"/>
                <a:ea typeface="华文新魏" pitchFamily="2" charset="-122"/>
              </a:rPr>
              <a:t>2.</a:t>
            </a:r>
            <a:r>
              <a:rPr lang="zh-CN" altLang="zh-CN" sz="3200" b="1" dirty="0" smtClean="0">
                <a:latin typeface="华文新魏" pitchFamily="2" charset="-122"/>
                <a:ea typeface="华文新魏" pitchFamily="2" charset="-122"/>
              </a:rPr>
              <a:t>1</a:t>
            </a:r>
            <a:r>
              <a:rPr lang="zh-CN" altLang="en-US" sz="3200" b="1" dirty="0" smtClean="0">
                <a:latin typeface="华文新魏" pitchFamily="2" charset="-122"/>
                <a:ea typeface="华文新魏" pitchFamily="2" charset="-122"/>
              </a:rPr>
              <a:t>走共同富裕道路</a:t>
            </a:r>
            <a:endParaRPr lang="zh-CN" altLang="en-US" sz="3200" b="1" dirty="0">
              <a:latin typeface="华文新魏" pitchFamily="2" charset="-122"/>
              <a:ea typeface="华文新魏" pitchFamily="2" charset="-122"/>
            </a:endParaRPr>
          </a:p>
          <a:p>
            <a:pPr indent="266700" algn="just"/>
            <a:r>
              <a:rPr lang="zh-CN" altLang="en-US" sz="2400" b="1" dirty="0">
                <a:latin typeface="华文新魏" pitchFamily="2" charset="-122"/>
                <a:ea typeface="华文新魏" pitchFamily="2" charset="-122"/>
              </a:rPr>
              <a:t>       </a:t>
            </a:r>
            <a:r>
              <a:rPr lang="zh-CN" altLang="en-US" sz="2400" b="1" dirty="0" smtClean="0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（经济建设）</a:t>
            </a:r>
            <a:endParaRPr lang="zh-CN" altLang="en-US" sz="2400" b="1" dirty="0">
              <a:solidFill>
                <a:srgbClr val="FF0000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27652" name="Rectangle 8"/>
          <p:cNvSpPr>
            <a:spLocks noChangeArrowheads="1"/>
          </p:cNvSpPr>
          <p:nvPr/>
        </p:nvSpPr>
        <p:spPr bwMode="auto">
          <a:xfrm>
            <a:off x="822330" y="1489071"/>
            <a:ext cx="803595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zh-CN" altLang="en-US" sz="2000" b="1" dirty="0">
                <a:latin typeface="华文新魏" pitchFamily="2" charset="-122"/>
                <a:ea typeface="华文新魏" pitchFamily="2" charset="-122"/>
              </a:rPr>
              <a:t>                 </a:t>
            </a:r>
            <a:r>
              <a:rPr lang="zh-CN" altLang="en-US" sz="2400" b="1" dirty="0" smtClean="0">
                <a:latin typeface="华文新魏" pitchFamily="2" charset="-122"/>
                <a:ea typeface="华文新魏" pitchFamily="2" charset="-122"/>
              </a:rPr>
              <a:t>共同富裕</a:t>
            </a:r>
            <a:endParaRPr lang="zh-CN" altLang="en-US" sz="2400" b="1" dirty="0">
              <a:latin typeface="华文新魏" pitchFamily="2" charset="-122"/>
              <a:ea typeface="华文新魏" pitchFamily="2" charset="-122"/>
            </a:endParaRPr>
          </a:p>
          <a:p>
            <a:pPr eaLnBrk="0" hangingPunct="0"/>
            <a:r>
              <a:rPr lang="zh-CN" altLang="en-US" sz="2400" b="1" dirty="0">
                <a:latin typeface="华文新魏" pitchFamily="2" charset="-122"/>
                <a:ea typeface="华文新魏" pitchFamily="2" charset="-122"/>
              </a:rPr>
              <a:t>第二单元                </a:t>
            </a:r>
            <a:r>
              <a:rPr lang="zh-CN" altLang="en-US" sz="2400" b="1" dirty="0" smtClean="0">
                <a:latin typeface="华文新魏" pitchFamily="2" charset="-122"/>
                <a:ea typeface="华文新魏" pitchFamily="2" charset="-122"/>
              </a:rPr>
              <a:t>         </a:t>
            </a:r>
            <a:r>
              <a:rPr lang="zh-CN" altLang="zh-CN" sz="3200" b="1" dirty="0" smtClean="0">
                <a:latin typeface="华文新魏" pitchFamily="2" charset="-122"/>
                <a:ea typeface="华文新魏" pitchFamily="2" charset="-122"/>
              </a:rPr>
              <a:t>2</a:t>
            </a:r>
            <a:r>
              <a:rPr lang="zh-CN" altLang="zh-CN" sz="3200" b="1" dirty="0">
                <a:latin typeface="华文新魏" pitchFamily="2" charset="-122"/>
                <a:ea typeface="华文新魏" pitchFamily="2" charset="-122"/>
              </a:rPr>
              <a:t>.2</a:t>
            </a:r>
            <a:r>
              <a:rPr lang="zh-CN" altLang="en-US" sz="3200" b="1" dirty="0">
                <a:latin typeface="华文新魏" pitchFamily="2" charset="-122"/>
                <a:ea typeface="华文新魏" pitchFamily="2" charset="-122"/>
              </a:rPr>
              <a:t>发展社会主义</a:t>
            </a:r>
            <a:r>
              <a:rPr lang="zh-CN" altLang="en-US" sz="3200" b="1" dirty="0" smtClean="0">
                <a:latin typeface="华文新魏" pitchFamily="2" charset="-122"/>
                <a:ea typeface="华文新魏" pitchFamily="2" charset="-122"/>
              </a:rPr>
              <a:t>民主</a:t>
            </a:r>
            <a:endParaRPr lang="zh-CN" altLang="en-US" sz="3200" b="1" dirty="0">
              <a:latin typeface="华文新魏" pitchFamily="2" charset="-122"/>
              <a:ea typeface="华文新魏" pitchFamily="2" charset="-122"/>
            </a:endParaRPr>
          </a:p>
          <a:p>
            <a:pPr eaLnBrk="0" hangingPunct="0"/>
            <a:r>
              <a:rPr lang="zh-CN" altLang="en-US" sz="2400" b="1" dirty="0">
                <a:latin typeface="华文新魏" pitchFamily="2" charset="-122"/>
                <a:ea typeface="华文新魏" pitchFamily="2" charset="-122"/>
              </a:rPr>
              <a:t>              </a:t>
            </a:r>
            <a:r>
              <a:rPr lang="zh-CN" altLang="en-US" sz="2400" b="1" dirty="0" smtClean="0">
                <a:latin typeface="华文新魏" pitchFamily="2" charset="-122"/>
                <a:ea typeface="华文新魏" pitchFamily="2" charset="-122"/>
              </a:rPr>
              <a:t>社会和谐                 </a:t>
            </a:r>
            <a:r>
              <a:rPr lang="zh-CN" altLang="en-US" sz="2400" b="1" dirty="0" smtClean="0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（政治建设）</a:t>
            </a:r>
            <a:endParaRPr lang="zh-CN" altLang="en-US" sz="2400" b="1" dirty="0">
              <a:latin typeface="华文新魏" pitchFamily="2" charset="-122"/>
              <a:ea typeface="华文新魏" pitchFamily="2" charset="-122"/>
            </a:endParaRPr>
          </a:p>
          <a:p>
            <a:pPr eaLnBrk="0" hangingPunct="0"/>
            <a:r>
              <a:rPr lang="zh-CN" altLang="en-US" sz="2400" b="1" dirty="0">
                <a:latin typeface="华文新魏" pitchFamily="2" charset="-122"/>
                <a:ea typeface="华文新魏" pitchFamily="2" charset="-122"/>
              </a:rPr>
              <a:t>                                      </a:t>
            </a:r>
          </a:p>
          <a:p>
            <a:pPr eaLnBrk="0" hangingPunct="0"/>
            <a:r>
              <a:rPr lang="zh-CN" altLang="en-US" sz="2400" b="1" dirty="0">
                <a:latin typeface="华文新魏" pitchFamily="2" charset="-122"/>
                <a:ea typeface="华文新魏" pitchFamily="2" charset="-122"/>
              </a:rPr>
              <a:t>                                 </a:t>
            </a:r>
            <a:r>
              <a:rPr lang="zh-CN" altLang="en-US" sz="2400" b="1" dirty="0" smtClean="0">
                <a:latin typeface="华文新魏" pitchFamily="2" charset="-122"/>
                <a:ea typeface="华文新魏" pitchFamily="2" charset="-122"/>
              </a:rPr>
              <a:t>         </a:t>
            </a:r>
            <a:r>
              <a:rPr lang="zh-CN" altLang="zh-CN" sz="3200" b="1" dirty="0" smtClean="0">
                <a:latin typeface="华文新魏" pitchFamily="2" charset="-122"/>
                <a:ea typeface="华文新魏" pitchFamily="2" charset="-122"/>
              </a:rPr>
              <a:t>2</a:t>
            </a:r>
            <a:r>
              <a:rPr lang="zh-CN" altLang="zh-CN" sz="3200" b="1" dirty="0">
                <a:latin typeface="华文新魏" pitchFamily="2" charset="-122"/>
                <a:ea typeface="华文新魏" pitchFamily="2" charset="-122"/>
              </a:rPr>
              <a:t>.</a:t>
            </a:r>
            <a:r>
              <a:rPr lang="zh-CN" altLang="zh-CN" sz="3200" b="1" dirty="0" smtClean="0">
                <a:latin typeface="华文新魏" pitchFamily="2" charset="-122"/>
                <a:ea typeface="华文新魏" pitchFamily="2" charset="-122"/>
              </a:rPr>
              <a:t>3</a:t>
            </a:r>
            <a:r>
              <a:rPr lang="zh-CN" altLang="en-US" sz="3200" b="1" dirty="0" smtClean="0">
                <a:latin typeface="华文新魏" pitchFamily="2" charset="-122"/>
                <a:ea typeface="华文新魏" pitchFamily="2" charset="-122"/>
              </a:rPr>
              <a:t>共建美好和谐社会</a:t>
            </a:r>
            <a:endParaRPr lang="zh-CN" altLang="en-US" sz="3200" b="1" dirty="0">
              <a:latin typeface="华文新魏" pitchFamily="2" charset="-122"/>
              <a:ea typeface="华文新魏" pitchFamily="2" charset="-122"/>
            </a:endParaRPr>
          </a:p>
          <a:p>
            <a:pPr eaLnBrk="0" hangingPunct="0"/>
            <a:r>
              <a:rPr lang="zh-CN" altLang="en-US" sz="2400" b="1" dirty="0">
                <a:latin typeface="华文新魏" pitchFamily="2" charset="-122"/>
                <a:ea typeface="华文新魏" pitchFamily="2" charset="-122"/>
              </a:rPr>
              <a:t>                                         </a:t>
            </a:r>
            <a:r>
              <a:rPr lang="zh-CN" altLang="en-US" sz="2400" b="1" dirty="0" smtClean="0">
                <a:latin typeface="华文新魏" pitchFamily="2" charset="-122"/>
                <a:ea typeface="华文新魏" pitchFamily="2" charset="-122"/>
              </a:rPr>
              <a:t>       </a:t>
            </a:r>
            <a:r>
              <a:rPr lang="zh-CN" altLang="en-US" sz="2400" b="1" dirty="0" smtClean="0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（社会建设）</a:t>
            </a:r>
            <a:endParaRPr lang="zh-CN" altLang="en-US" sz="2400" b="1" dirty="0">
              <a:solidFill>
                <a:srgbClr val="FF0000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7158" y="4429132"/>
            <a:ext cx="84296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0070C0"/>
                </a:solidFill>
                <a:latin typeface="黑体" pitchFamily="2" charset="-122"/>
                <a:ea typeface="黑体" pitchFamily="2" charset="-122"/>
              </a:rPr>
              <a:t>   什么是“五位一体”总布局？</a:t>
            </a:r>
            <a:endParaRPr lang="en-US" altLang="zh-CN" sz="2800" b="1" dirty="0" smtClean="0">
              <a:solidFill>
                <a:srgbClr val="0070C0"/>
              </a:solidFill>
              <a:latin typeface="黑体" pitchFamily="2" charset="-122"/>
              <a:ea typeface="黑体" pitchFamily="2" charset="-122"/>
            </a:endParaRPr>
          </a:p>
          <a:p>
            <a:endParaRPr lang="en-US" altLang="zh-CN" sz="1200" b="1" dirty="0" smtClean="0">
              <a:latin typeface="黑体" pitchFamily="2" charset="-122"/>
              <a:ea typeface="黑体" pitchFamily="2" charset="-122"/>
            </a:endParaRPr>
          </a:p>
          <a:p>
            <a:r>
              <a:rPr lang="zh-CN" altLang="en-US" sz="2800" b="1" dirty="0" smtClean="0">
                <a:latin typeface="黑体" pitchFamily="2" charset="-122"/>
                <a:ea typeface="黑体" pitchFamily="2" charset="-122"/>
              </a:rPr>
              <a:t>   经济建设、政治建设、文化建设、社会建设、生态文明建设</a:t>
            </a:r>
            <a:endParaRPr lang="zh-CN" altLang="en-US" sz="2800" b="1" dirty="0">
              <a:latin typeface="黑体" pitchFamily="2" charset="-122"/>
              <a:ea typeface="黑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ChangeArrowheads="1"/>
          </p:cNvSpPr>
          <p:nvPr/>
        </p:nvSpPr>
        <p:spPr bwMode="auto">
          <a:xfrm>
            <a:off x="0" y="0"/>
            <a:ext cx="9182100" cy="6886575"/>
          </a:xfrm>
          <a:prstGeom prst="rect">
            <a:avLst/>
          </a:prstGeom>
          <a:solidFill>
            <a:schemeClr val="tx1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41986" name="Rectangle 3"/>
          <p:cNvSpPr>
            <a:spLocks noChangeArrowheads="1"/>
          </p:cNvSpPr>
          <p:nvPr/>
        </p:nvSpPr>
        <p:spPr bwMode="auto">
          <a:xfrm>
            <a:off x="-25400" y="-15875"/>
            <a:ext cx="9205913" cy="69008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pic>
        <p:nvPicPr>
          <p:cNvPr id="41987" name="Picture 4" descr="图片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4288" y="-15875"/>
            <a:ext cx="9221788" cy="697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755650" y="1412875"/>
            <a:ext cx="7839075" cy="42862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zh-CN" b="1" dirty="0" smtClean="0">
                <a:solidFill>
                  <a:srgbClr val="0066FF"/>
                </a:solidFill>
                <a:latin typeface="黑体" pitchFamily="2" charset="-122"/>
                <a:ea typeface="黑体" pitchFamily="2" charset="-122"/>
              </a:rPr>
              <a:t>1</a:t>
            </a:r>
            <a:r>
              <a:rPr lang="zh-CN" altLang="en-US" b="1" dirty="0" smtClean="0">
                <a:solidFill>
                  <a:srgbClr val="0066FF"/>
                </a:solidFill>
                <a:latin typeface="黑体" pitchFamily="2" charset="-122"/>
                <a:ea typeface="黑体" pitchFamily="2" charset="-122"/>
              </a:rPr>
              <a:t>、和谐社会的内涵</a:t>
            </a:r>
            <a:endParaRPr lang="en-US" altLang="zh-CN" b="1" dirty="0" smtClean="0">
              <a:solidFill>
                <a:srgbClr val="FF0000"/>
              </a:solidFill>
              <a:latin typeface="黑体" pitchFamily="2" charset="-122"/>
              <a:ea typeface="黑体" pitchFamily="2" charset="-122"/>
            </a:endParaRPr>
          </a:p>
          <a:p>
            <a:pPr eaLnBrk="1" hangingPunct="1">
              <a:buFontTx/>
              <a:buNone/>
            </a:pPr>
            <a:r>
              <a:rPr lang="en-US" altLang="zh-CN" b="1" dirty="0" smtClean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      </a:t>
            </a:r>
            <a:r>
              <a:rPr lang="en-US" altLang="zh-CN" b="1" dirty="0" smtClean="0">
                <a:latin typeface="黑体" pitchFamily="2" charset="-122"/>
                <a:ea typeface="黑体" pitchFamily="2" charset="-122"/>
              </a:rPr>
              <a:t>——</a:t>
            </a:r>
            <a:r>
              <a:rPr lang="zh-CN" altLang="en-US" b="1" dirty="0" smtClean="0">
                <a:latin typeface="黑体" pitchFamily="2" charset="-122"/>
                <a:ea typeface="黑体" pitchFamily="2" charset="-122"/>
              </a:rPr>
              <a:t>是民主法治、公平正义、诚信友爱、充满活力、安定有序、人与自然和谐相处的社会。</a:t>
            </a:r>
            <a:endParaRPr lang="en-US" altLang="zh-CN" b="1" dirty="0" smtClean="0">
              <a:latin typeface="黑体" pitchFamily="2" charset="-122"/>
              <a:ea typeface="黑体" pitchFamily="2" charset="-122"/>
            </a:endParaRPr>
          </a:p>
          <a:p>
            <a:pPr eaLnBrk="1" hangingPunct="1">
              <a:buFontTx/>
              <a:buNone/>
            </a:pPr>
            <a:r>
              <a:rPr lang="en-US" altLang="zh-CN" b="1" dirty="0" smtClean="0">
                <a:solidFill>
                  <a:srgbClr val="0066FF"/>
                </a:solidFill>
                <a:latin typeface="黑体" pitchFamily="2" charset="-122"/>
                <a:ea typeface="黑体" pitchFamily="2" charset="-122"/>
              </a:rPr>
              <a:t>2</a:t>
            </a:r>
            <a:r>
              <a:rPr lang="zh-CN" altLang="en-US" b="1" dirty="0" smtClean="0">
                <a:solidFill>
                  <a:srgbClr val="0066FF"/>
                </a:solidFill>
                <a:latin typeface="黑体" pitchFamily="2" charset="-122"/>
                <a:ea typeface="黑体" pitchFamily="2" charset="-122"/>
              </a:rPr>
              <a:t>、构建和谐社会的意义</a:t>
            </a:r>
            <a:endParaRPr lang="en-US" altLang="zh-CN" b="1" dirty="0" smtClean="0">
              <a:solidFill>
                <a:srgbClr val="FF0000"/>
              </a:solidFill>
              <a:latin typeface="黑体" pitchFamily="2" charset="-122"/>
              <a:ea typeface="黑体" pitchFamily="2" charset="-122"/>
            </a:endParaRPr>
          </a:p>
          <a:p>
            <a:pPr eaLnBrk="1" hangingPunct="1">
              <a:buFontTx/>
              <a:buNone/>
            </a:pPr>
            <a:r>
              <a:rPr lang="en-US" altLang="zh-CN" b="1" dirty="0" smtClean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    </a:t>
            </a:r>
            <a:r>
              <a:rPr lang="en-US" altLang="zh-CN" b="1" dirty="0" smtClean="0">
                <a:latin typeface="黑体" pitchFamily="2" charset="-122"/>
                <a:ea typeface="黑体" pitchFamily="2" charset="-122"/>
              </a:rPr>
              <a:t>——</a:t>
            </a:r>
            <a:r>
              <a:rPr lang="zh-CN" altLang="en-US" b="1" dirty="0" smtClean="0">
                <a:latin typeface="黑体" pitchFamily="2" charset="-122"/>
                <a:ea typeface="黑体" pitchFamily="2" charset="-122"/>
              </a:rPr>
              <a:t>社会和谐是中国特色社会主义的</a:t>
            </a:r>
            <a:r>
              <a:rPr lang="zh-CN" altLang="en-US" b="1" dirty="0" smtClean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本质属性，</a:t>
            </a:r>
            <a:r>
              <a:rPr lang="zh-CN" altLang="en-US" b="1" dirty="0" smtClean="0">
                <a:latin typeface="黑体" pitchFamily="2" charset="-122"/>
                <a:ea typeface="黑体" pitchFamily="2" charset="-122"/>
              </a:rPr>
              <a:t>使人们安居乐业，社会安定有序，国家长治久安</a:t>
            </a:r>
            <a:endParaRPr lang="en-US" altLang="zh-CN" b="1" dirty="0" smtClean="0">
              <a:latin typeface="黑体" pitchFamily="2" charset="-122"/>
              <a:ea typeface="黑体" pitchFamily="2" charset="-122"/>
            </a:endParaRPr>
          </a:p>
          <a:p>
            <a:pPr eaLnBrk="1" hangingPunct="1">
              <a:buFontTx/>
              <a:buNone/>
            </a:pPr>
            <a:endParaRPr lang="en-US" altLang="zh-CN" b="1" dirty="0" smtClean="0">
              <a:latin typeface="黑体" pitchFamily="2" charset="-122"/>
              <a:ea typeface="黑体" pitchFamily="2" charset="-122"/>
            </a:endParaRPr>
          </a:p>
          <a:p>
            <a:pPr eaLnBrk="1" hangingPunct="1">
              <a:buFontTx/>
              <a:buNone/>
            </a:pPr>
            <a:endParaRPr lang="en-US" altLang="zh-CN" b="1" dirty="0" smtClean="0">
              <a:ea typeface="黑体" pitchFamily="2" charset="-122"/>
            </a:endParaRPr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title"/>
          </p:nvPr>
        </p:nvSpPr>
        <p:spPr>
          <a:xfrm>
            <a:off x="611188" y="549275"/>
            <a:ext cx="8158162" cy="811213"/>
          </a:xfrm>
        </p:spPr>
        <p:txBody>
          <a:bodyPr/>
          <a:lstStyle/>
          <a:p>
            <a:pPr algn="l" eaLnBrk="1" hangingPunct="1"/>
            <a:r>
              <a:rPr lang="zh-CN" altLang="en-US" sz="3600" b="1" dirty="0" smtClean="0">
                <a:solidFill>
                  <a:srgbClr val="6600FF"/>
                </a:solidFill>
                <a:ea typeface="黑体" pitchFamily="2" charset="-122"/>
              </a:rPr>
              <a:t>一、创建和谐社会，维护社会公平正义</a:t>
            </a: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3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3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8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2" descr="2006110723135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8313" y="404813"/>
            <a:ext cx="8135937" cy="62309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ChangeArrowheads="1"/>
          </p:cNvSpPr>
          <p:nvPr/>
        </p:nvSpPr>
        <p:spPr bwMode="auto">
          <a:xfrm>
            <a:off x="0" y="0"/>
            <a:ext cx="9182100" cy="6886575"/>
          </a:xfrm>
          <a:prstGeom prst="rect">
            <a:avLst/>
          </a:prstGeom>
          <a:solidFill>
            <a:schemeClr val="tx1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41986" name="Rectangle 3"/>
          <p:cNvSpPr>
            <a:spLocks noChangeArrowheads="1"/>
          </p:cNvSpPr>
          <p:nvPr/>
        </p:nvSpPr>
        <p:spPr bwMode="auto">
          <a:xfrm>
            <a:off x="-25400" y="-15875"/>
            <a:ext cx="9205913" cy="69008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pic>
        <p:nvPicPr>
          <p:cNvPr id="41987" name="Picture 4" descr="图片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4288" y="-15875"/>
            <a:ext cx="9221788" cy="697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714348" y="928670"/>
            <a:ext cx="7696199" cy="500066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zh-CN" b="1" dirty="0" smtClean="0">
                <a:solidFill>
                  <a:srgbClr val="0066FF"/>
                </a:solidFill>
                <a:latin typeface="黑体" pitchFamily="2" charset="-122"/>
                <a:ea typeface="黑体" pitchFamily="2" charset="-122"/>
              </a:rPr>
              <a:t>3</a:t>
            </a:r>
            <a:r>
              <a:rPr lang="zh-CN" altLang="en-US" b="1" dirty="0" smtClean="0">
                <a:solidFill>
                  <a:srgbClr val="0066FF"/>
                </a:solidFill>
                <a:latin typeface="黑体" pitchFamily="2" charset="-122"/>
                <a:ea typeface="黑体" pitchFamily="2" charset="-122"/>
              </a:rPr>
              <a:t>、公平正义是中国特色社会主义的内在要求</a:t>
            </a:r>
          </a:p>
          <a:p>
            <a:pPr eaLnBrk="1" hangingPunct="1">
              <a:buFontTx/>
              <a:buNone/>
            </a:pPr>
            <a:r>
              <a:rPr lang="en-US" altLang="zh-CN" b="1" dirty="0" smtClean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  </a:t>
            </a:r>
            <a:r>
              <a:rPr lang="zh-CN" altLang="en-US" b="1" dirty="0" smtClean="0">
                <a:latin typeface="黑体" pitchFamily="2" charset="-122"/>
                <a:ea typeface="黑体" pitchFamily="2" charset="-122"/>
              </a:rPr>
              <a:t>加紧</a:t>
            </a:r>
            <a:r>
              <a:rPr lang="zh-CN" altLang="en-US" b="1" dirty="0" smtClean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建设</a:t>
            </a:r>
            <a:r>
              <a:rPr lang="zh-CN" altLang="en-US" b="1" dirty="0" smtClean="0">
                <a:latin typeface="黑体" pitchFamily="2" charset="-122"/>
                <a:ea typeface="黑体" pitchFamily="2" charset="-122"/>
              </a:rPr>
              <a:t>对保证社会公平正义具有重大作用的</a:t>
            </a:r>
            <a:r>
              <a:rPr lang="zh-CN" altLang="en-US" b="1" dirty="0" smtClean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制度</a:t>
            </a:r>
            <a:r>
              <a:rPr lang="zh-CN" altLang="en-US" b="1" dirty="0" smtClean="0">
                <a:latin typeface="黑体" pitchFamily="2" charset="-122"/>
                <a:ea typeface="黑体" pitchFamily="2" charset="-122"/>
              </a:rPr>
              <a:t>，逐步建立以</a:t>
            </a:r>
            <a:r>
              <a:rPr lang="zh-CN" altLang="en-US" b="1" dirty="0" smtClean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权利公平、机会公平、规则公平</a:t>
            </a:r>
            <a:r>
              <a:rPr lang="zh-CN" altLang="en-US" b="1" dirty="0" smtClean="0">
                <a:latin typeface="黑体" pitchFamily="2" charset="-122"/>
                <a:ea typeface="黑体" pitchFamily="2" charset="-122"/>
              </a:rPr>
              <a:t>为主要内容的</a:t>
            </a:r>
            <a:r>
              <a:rPr lang="zh-CN" altLang="en-US" b="1" dirty="0" smtClean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社会公平保障体系</a:t>
            </a:r>
            <a:r>
              <a:rPr lang="zh-CN" altLang="en-US" b="1" dirty="0" smtClean="0">
                <a:latin typeface="黑体" pitchFamily="2" charset="-122"/>
                <a:ea typeface="黑体" pitchFamily="2" charset="-122"/>
              </a:rPr>
              <a:t>，努力营造</a:t>
            </a:r>
            <a:r>
              <a:rPr lang="zh-CN" altLang="en-US" b="1" dirty="0" smtClean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公平的社会环境</a:t>
            </a:r>
            <a:r>
              <a:rPr lang="zh-CN" altLang="en-US" b="1" dirty="0" smtClean="0">
                <a:latin typeface="黑体" pitchFamily="2" charset="-122"/>
                <a:ea typeface="黑体" pitchFamily="2" charset="-122"/>
              </a:rPr>
              <a:t>，保证</a:t>
            </a:r>
            <a:r>
              <a:rPr lang="zh-CN" altLang="en-US" b="1" dirty="0" smtClean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人民平等参与、平等发展</a:t>
            </a:r>
            <a:r>
              <a:rPr lang="zh-CN" altLang="en-US" b="1" dirty="0" smtClean="0">
                <a:latin typeface="黑体" pitchFamily="2" charset="-122"/>
                <a:ea typeface="黑体" pitchFamily="2" charset="-122"/>
              </a:rPr>
              <a:t>的权利</a:t>
            </a:r>
            <a:endParaRPr lang="en-US" altLang="zh-CN" b="1" dirty="0" smtClean="0">
              <a:latin typeface="黑体" pitchFamily="2" charset="-122"/>
              <a:ea typeface="黑体" pitchFamily="2" charset="-122"/>
            </a:endParaRPr>
          </a:p>
          <a:p>
            <a:pPr eaLnBrk="1" hangingPunct="1">
              <a:buFontTx/>
              <a:buNone/>
            </a:pPr>
            <a:endParaRPr lang="en-US" altLang="zh-CN" b="1" dirty="0" smtClean="0">
              <a:solidFill>
                <a:srgbClr val="FF0000"/>
              </a:solidFill>
              <a:latin typeface="黑体" pitchFamily="2" charset="-122"/>
              <a:ea typeface="黑体" pitchFamily="2" charset="-122"/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8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5900750" cy="1143000"/>
          </a:xfrm>
        </p:spPr>
        <p:txBody>
          <a:bodyPr/>
          <a:lstStyle/>
          <a:p>
            <a:r>
              <a:rPr lang="zh-CN" altLang="en-US" dirty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不和谐的</a:t>
            </a:r>
            <a:r>
              <a:rPr lang="zh-CN" altLang="en-US" dirty="0" smtClean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社会现象</a:t>
            </a:r>
            <a:endParaRPr lang="zh-CN" altLang="en-US" dirty="0">
              <a:solidFill>
                <a:srgbClr val="FF0000"/>
              </a:solidFill>
              <a:latin typeface="黑体" pitchFamily="2" charset="-122"/>
              <a:ea typeface="黑体" pitchFamily="2" charset="-122"/>
              <a:cs typeface="Times New Roman" pitchFamily="18" charset="0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en-US" altLang="zh-CN" sz="2800" b="1" dirty="0" smtClean="0">
                <a:latin typeface="黑体" pitchFamily="2" charset="-122"/>
                <a:ea typeface="黑体" pitchFamily="2" charset="-122"/>
              </a:rPr>
              <a:t>1</a:t>
            </a:r>
            <a:r>
              <a:rPr lang="zh-CN" altLang="en-US" sz="2800" b="1" dirty="0" smtClean="0">
                <a:latin typeface="黑体" pitchFamily="2" charset="-122"/>
                <a:ea typeface="黑体" pitchFamily="2" charset="-122"/>
              </a:rPr>
              <a:t>）贫富</a:t>
            </a:r>
            <a:r>
              <a:rPr lang="zh-CN" altLang="en-US" sz="2800" b="1" dirty="0">
                <a:latin typeface="黑体" pitchFamily="2" charset="-122"/>
                <a:ea typeface="黑体" pitchFamily="2" charset="-122"/>
              </a:rPr>
              <a:t>差距加大</a:t>
            </a:r>
            <a:endParaRPr lang="zh-CN" altLang="en-US" sz="2800" b="1" dirty="0">
              <a:latin typeface="黑体" pitchFamily="2" charset="-122"/>
              <a:ea typeface="黑体" pitchFamily="2" charset="-122"/>
              <a:cs typeface="Times New Roman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altLang="zh-CN" sz="2800" b="1" dirty="0" smtClean="0">
                <a:latin typeface="黑体" pitchFamily="2" charset="-122"/>
                <a:ea typeface="黑体" pitchFamily="2" charset="-122"/>
              </a:rPr>
              <a:t>2</a:t>
            </a:r>
            <a:r>
              <a:rPr lang="zh-CN" altLang="en-US" sz="2800" b="1" dirty="0" smtClean="0">
                <a:latin typeface="黑体" pitchFamily="2" charset="-122"/>
                <a:ea typeface="黑体" pitchFamily="2" charset="-122"/>
              </a:rPr>
              <a:t>）就业压力巨大</a:t>
            </a:r>
            <a:endParaRPr lang="zh-CN" altLang="en-US" sz="2800" b="1" dirty="0">
              <a:latin typeface="黑体" pitchFamily="2" charset="-122"/>
              <a:ea typeface="黑体" pitchFamily="2" charset="-122"/>
              <a:cs typeface="Times New Roman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altLang="zh-CN" sz="2800" b="1" dirty="0" smtClean="0">
                <a:latin typeface="黑体" pitchFamily="2" charset="-122"/>
                <a:ea typeface="黑体" pitchFamily="2" charset="-122"/>
              </a:rPr>
              <a:t>3</a:t>
            </a:r>
            <a:r>
              <a:rPr lang="zh-CN" altLang="en-US" sz="2800" b="1" dirty="0" smtClean="0">
                <a:latin typeface="黑体" pitchFamily="2" charset="-122"/>
                <a:ea typeface="黑体" pitchFamily="2" charset="-122"/>
              </a:rPr>
              <a:t>）住房难、上学难、看病贵</a:t>
            </a:r>
            <a:endParaRPr lang="zh-CN" altLang="en-US" sz="2800" b="1" dirty="0">
              <a:latin typeface="黑体" pitchFamily="2" charset="-122"/>
              <a:ea typeface="黑体" pitchFamily="2" charset="-122"/>
            </a:endParaRPr>
          </a:p>
          <a:p>
            <a:pPr algn="just">
              <a:lnSpc>
                <a:spcPct val="90000"/>
              </a:lnSpc>
            </a:pPr>
            <a:r>
              <a:rPr lang="en-US" altLang="zh-CN" sz="2800" b="1" dirty="0" smtClean="0">
                <a:latin typeface="黑体" pitchFamily="2" charset="-122"/>
                <a:ea typeface="黑体" pitchFamily="2" charset="-122"/>
              </a:rPr>
              <a:t>4</a:t>
            </a:r>
            <a:r>
              <a:rPr lang="zh-CN" altLang="en-US" sz="2800" b="1" dirty="0" smtClean="0">
                <a:latin typeface="黑体" pitchFamily="2" charset="-122"/>
                <a:ea typeface="黑体" pitchFamily="2" charset="-122"/>
              </a:rPr>
              <a:t>）食品安全问题日益严重</a:t>
            </a:r>
            <a:endParaRPr lang="zh-CN" altLang="en-US" sz="2800" b="1" dirty="0">
              <a:latin typeface="黑体" pitchFamily="2" charset="-122"/>
              <a:ea typeface="黑体" pitchFamily="2" charset="-122"/>
              <a:cs typeface="Times New Roman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altLang="zh-CN" sz="2800" b="1" dirty="0" smtClean="0">
                <a:latin typeface="黑体" pitchFamily="2" charset="-122"/>
                <a:ea typeface="黑体" pitchFamily="2" charset="-122"/>
              </a:rPr>
              <a:t>5</a:t>
            </a:r>
            <a:r>
              <a:rPr lang="zh-CN" altLang="en-US" sz="2800" b="1" dirty="0" smtClean="0">
                <a:latin typeface="黑体" pitchFamily="2" charset="-122"/>
                <a:ea typeface="黑体" pitchFamily="2" charset="-122"/>
              </a:rPr>
              <a:t>）社会</a:t>
            </a:r>
            <a:r>
              <a:rPr lang="zh-CN" altLang="en-US" sz="2800" b="1" dirty="0">
                <a:latin typeface="黑体" pitchFamily="2" charset="-122"/>
                <a:ea typeface="黑体" pitchFamily="2" charset="-122"/>
              </a:rPr>
              <a:t>发展相对滞后，城乡差距、地区差距仍在扩大。</a:t>
            </a:r>
            <a:endParaRPr lang="zh-CN" altLang="en-US" sz="2800" b="1" dirty="0">
              <a:latin typeface="黑体" pitchFamily="2" charset="-122"/>
              <a:ea typeface="黑体" pitchFamily="2" charset="-122"/>
              <a:cs typeface="Times New Roman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altLang="zh-CN" sz="2800" b="1" dirty="0" smtClean="0">
                <a:latin typeface="黑体" pitchFamily="2" charset="-122"/>
                <a:ea typeface="黑体" pitchFamily="2" charset="-122"/>
              </a:rPr>
              <a:t>6</a:t>
            </a:r>
            <a:r>
              <a:rPr lang="zh-CN" altLang="en-US" sz="2800" b="1" dirty="0" smtClean="0">
                <a:latin typeface="黑体" pitchFamily="2" charset="-122"/>
                <a:ea typeface="黑体" pitchFamily="2" charset="-122"/>
              </a:rPr>
              <a:t>）农业</a:t>
            </a:r>
            <a:r>
              <a:rPr lang="zh-CN" altLang="en-US" sz="2800" b="1" dirty="0">
                <a:latin typeface="黑体" pitchFamily="2" charset="-122"/>
                <a:ea typeface="黑体" pitchFamily="2" charset="-122"/>
              </a:rPr>
              <a:t>基础薄弱</a:t>
            </a:r>
          </a:p>
          <a:p>
            <a:pPr algn="just">
              <a:lnSpc>
                <a:spcPct val="90000"/>
              </a:lnSpc>
            </a:pPr>
            <a:r>
              <a:rPr lang="en-US" altLang="zh-CN" sz="2800" b="1" dirty="0" smtClean="0">
                <a:latin typeface="黑体" pitchFamily="2" charset="-122"/>
                <a:ea typeface="黑体" pitchFamily="2" charset="-122"/>
              </a:rPr>
              <a:t>7</a:t>
            </a:r>
            <a:r>
              <a:rPr lang="zh-CN" altLang="en-US" sz="2800" b="1" dirty="0" smtClean="0">
                <a:latin typeface="黑体" pitchFamily="2" charset="-122"/>
                <a:ea typeface="黑体" pitchFamily="2" charset="-122"/>
              </a:rPr>
              <a:t>）仍然存在腐败现象</a:t>
            </a:r>
            <a:endParaRPr lang="zh-CN" altLang="en-US" sz="2800" b="1" dirty="0">
              <a:latin typeface="黑体" pitchFamily="2" charset="-122"/>
              <a:ea typeface="黑体" pitchFamily="2" charset="-122"/>
            </a:endParaRPr>
          </a:p>
          <a:p>
            <a:pPr algn="just">
              <a:lnSpc>
                <a:spcPct val="90000"/>
              </a:lnSpc>
            </a:pPr>
            <a:r>
              <a:rPr lang="en-US" altLang="zh-CN" sz="2800" b="1" dirty="0" smtClean="0">
                <a:latin typeface="黑体" pitchFamily="2" charset="-122"/>
                <a:ea typeface="黑体" pitchFamily="2" charset="-122"/>
              </a:rPr>
              <a:t>8</a:t>
            </a:r>
            <a:r>
              <a:rPr lang="zh-CN" altLang="en-US" sz="2800" b="1" dirty="0" smtClean="0">
                <a:latin typeface="黑体" pitchFamily="2" charset="-122"/>
                <a:ea typeface="黑体" pitchFamily="2" charset="-122"/>
              </a:rPr>
              <a:t>）经济</a:t>
            </a:r>
            <a:r>
              <a:rPr lang="zh-CN" altLang="en-US" sz="2800" b="1" dirty="0">
                <a:latin typeface="黑体" pitchFamily="2" charset="-122"/>
                <a:ea typeface="黑体" pitchFamily="2" charset="-122"/>
              </a:rPr>
              <a:t>结构不</a:t>
            </a:r>
            <a:r>
              <a:rPr lang="zh-CN" altLang="en-US" sz="2800" b="1" dirty="0" smtClean="0">
                <a:latin typeface="黑体" pitchFamily="2" charset="-122"/>
                <a:ea typeface="黑体" pitchFamily="2" charset="-122"/>
              </a:rPr>
              <a:t>合理</a:t>
            </a:r>
            <a:endParaRPr lang="en-US" altLang="zh-CN" sz="2800" b="1" dirty="0" smtClean="0">
              <a:latin typeface="黑体" pitchFamily="2" charset="-122"/>
              <a:ea typeface="黑体" pitchFamily="2" charset="-122"/>
            </a:endParaRPr>
          </a:p>
          <a:p>
            <a:pPr algn="just">
              <a:lnSpc>
                <a:spcPct val="90000"/>
              </a:lnSpc>
            </a:pPr>
            <a:r>
              <a:rPr lang="en-US" altLang="zh-CN" sz="2800" b="1" dirty="0" smtClean="0">
                <a:latin typeface="黑体" pitchFamily="2" charset="-122"/>
                <a:ea typeface="黑体" pitchFamily="2" charset="-122"/>
              </a:rPr>
              <a:t>9</a:t>
            </a:r>
            <a:r>
              <a:rPr lang="zh-CN" altLang="en-US" sz="2800" b="1" dirty="0" smtClean="0">
                <a:latin typeface="黑体" pitchFamily="2" charset="-122"/>
                <a:ea typeface="黑体" pitchFamily="2" charset="-122"/>
              </a:rPr>
              <a:t>）资源浪费严重，环境恶化</a:t>
            </a:r>
            <a:endParaRPr lang="zh-CN" altLang="en-US" sz="2800" b="1" dirty="0">
              <a:latin typeface="黑体" pitchFamily="2" charset="-122"/>
              <a:ea typeface="黑体" pitchFamily="2" charset="-122"/>
            </a:endParaRPr>
          </a:p>
          <a:p>
            <a:pPr>
              <a:lnSpc>
                <a:spcPct val="90000"/>
              </a:lnSpc>
            </a:pPr>
            <a:endParaRPr lang="en-US" altLang="zh-CN" sz="2800" i="1" dirty="0">
              <a:latin typeface="宋体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ChangeArrowheads="1"/>
          </p:cNvSpPr>
          <p:nvPr/>
        </p:nvSpPr>
        <p:spPr bwMode="auto">
          <a:xfrm>
            <a:off x="0" y="0"/>
            <a:ext cx="9182100" cy="6886575"/>
          </a:xfrm>
          <a:prstGeom prst="rect">
            <a:avLst/>
          </a:prstGeom>
          <a:solidFill>
            <a:schemeClr val="tx1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41986" name="Rectangle 3"/>
          <p:cNvSpPr>
            <a:spLocks noChangeArrowheads="1"/>
          </p:cNvSpPr>
          <p:nvPr/>
        </p:nvSpPr>
        <p:spPr bwMode="auto">
          <a:xfrm>
            <a:off x="-25400" y="-15875"/>
            <a:ext cx="9205913" cy="69008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pic>
        <p:nvPicPr>
          <p:cNvPr id="41987" name="Picture 4" descr="图片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4288" y="-15875"/>
            <a:ext cx="9221788" cy="697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755650" y="1412875"/>
            <a:ext cx="7839075" cy="42862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zh-CN" b="1" dirty="0" smtClean="0">
                <a:solidFill>
                  <a:srgbClr val="0066FF"/>
                </a:solidFill>
                <a:latin typeface="黑体" pitchFamily="2" charset="-122"/>
                <a:ea typeface="黑体" pitchFamily="2" charset="-122"/>
              </a:rPr>
              <a:t>1</a:t>
            </a:r>
            <a:r>
              <a:rPr lang="zh-CN" altLang="en-US" b="1" dirty="0" smtClean="0">
                <a:solidFill>
                  <a:srgbClr val="0066FF"/>
                </a:solidFill>
                <a:latin typeface="黑体" pitchFamily="2" charset="-122"/>
                <a:ea typeface="黑体" pitchFamily="2" charset="-122"/>
              </a:rPr>
              <a:t>、改善民生问题的重要性</a:t>
            </a:r>
            <a:endParaRPr lang="en-US" altLang="zh-CN" b="1" dirty="0" smtClean="0">
              <a:solidFill>
                <a:srgbClr val="FF0000"/>
              </a:solidFill>
              <a:latin typeface="黑体" pitchFamily="2" charset="-122"/>
              <a:ea typeface="黑体" pitchFamily="2" charset="-122"/>
            </a:endParaRPr>
          </a:p>
          <a:p>
            <a:pPr eaLnBrk="1" hangingPunct="1">
              <a:buFontTx/>
              <a:buNone/>
            </a:pPr>
            <a:r>
              <a:rPr lang="en-US" altLang="zh-CN" b="1" dirty="0" smtClean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      </a:t>
            </a:r>
            <a:r>
              <a:rPr lang="zh-CN" altLang="en-US" b="1" dirty="0" smtClean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保障与改善民生是加强社会建设的重点</a:t>
            </a:r>
            <a:endParaRPr lang="en-US" altLang="zh-CN" b="1" dirty="0" smtClean="0">
              <a:latin typeface="黑体" pitchFamily="2" charset="-122"/>
              <a:ea typeface="黑体" pitchFamily="2" charset="-122"/>
            </a:endParaRPr>
          </a:p>
          <a:p>
            <a:pPr eaLnBrk="1" hangingPunct="1">
              <a:buFontTx/>
              <a:buNone/>
            </a:pPr>
            <a:endParaRPr lang="en-US" altLang="zh-CN" b="1" dirty="0" smtClean="0">
              <a:solidFill>
                <a:srgbClr val="0066FF"/>
              </a:solidFill>
              <a:latin typeface="黑体" pitchFamily="2" charset="-122"/>
              <a:ea typeface="黑体" pitchFamily="2" charset="-122"/>
            </a:endParaRPr>
          </a:p>
          <a:p>
            <a:pPr eaLnBrk="1" hangingPunct="1">
              <a:buFontTx/>
              <a:buNone/>
            </a:pPr>
            <a:r>
              <a:rPr lang="en-US" altLang="zh-CN" b="1" dirty="0" smtClean="0">
                <a:solidFill>
                  <a:srgbClr val="0066FF"/>
                </a:solidFill>
                <a:latin typeface="黑体" pitchFamily="2" charset="-122"/>
                <a:ea typeface="黑体" pitchFamily="2" charset="-122"/>
              </a:rPr>
              <a:t>2</a:t>
            </a:r>
            <a:r>
              <a:rPr lang="zh-CN" altLang="en-US" b="1" dirty="0" smtClean="0">
                <a:solidFill>
                  <a:srgbClr val="0066FF"/>
                </a:solidFill>
                <a:latin typeface="黑体" pitchFamily="2" charset="-122"/>
                <a:ea typeface="黑体" pitchFamily="2" charset="-122"/>
              </a:rPr>
              <a:t>、改善民生问题的重要目标</a:t>
            </a:r>
            <a:endParaRPr lang="en-US" altLang="zh-CN" b="1" dirty="0" smtClean="0">
              <a:solidFill>
                <a:srgbClr val="FF0000"/>
              </a:solidFill>
              <a:latin typeface="黑体" pitchFamily="2" charset="-122"/>
              <a:ea typeface="黑体" pitchFamily="2" charset="-122"/>
            </a:endParaRPr>
          </a:p>
          <a:p>
            <a:pPr eaLnBrk="1" hangingPunct="1">
              <a:buFontTx/>
              <a:buNone/>
            </a:pPr>
            <a:r>
              <a:rPr lang="en-US" altLang="zh-CN" b="1" dirty="0" smtClean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    </a:t>
            </a:r>
            <a:r>
              <a:rPr lang="en-US" altLang="zh-CN" b="1" dirty="0" smtClean="0">
                <a:latin typeface="黑体" pitchFamily="2" charset="-122"/>
                <a:ea typeface="黑体" pitchFamily="2" charset="-122"/>
              </a:rPr>
              <a:t>——</a:t>
            </a:r>
            <a:r>
              <a:rPr lang="zh-CN" altLang="en-US" b="1" dirty="0" smtClean="0">
                <a:latin typeface="黑体" pitchFamily="2" charset="-122"/>
                <a:ea typeface="黑体" pitchFamily="2" charset="-122"/>
              </a:rPr>
              <a:t>学有所教，劳有所得、病有所医，老有所养、住有所居</a:t>
            </a:r>
            <a:endParaRPr lang="en-US" altLang="zh-CN" b="1" dirty="0" smtClean="0">
              <a:latin typeface="黑体" pitchFamily="2" charset="-122"/>
              <a:ea typeface="黑体" pitchFamily="2" charset="-122"/>
            </a:endParaRPr>
          </a:p>
          <a:p>
            <a:pPr eaLnBrk="1" hangingPunct="1">
              <a:buFontTx/>
              <a:buNone/>
            </a:pPr>
            <a:endParaRPr lang="en-US" altLang="zh-CN" b="1" dirty="0" smtClean="0">
              <a:latin typeface="黑体" pitchFamily="2" charset="-122"/>
              <a:ea typeface="黑体" pitchFamily="2" charset="-122"/>
            </a:endParaRPr>
          </a:p>
          <a:p>
            <a:pPr eaLnBrk="1" hangingPunct="1">
              <a:buFontTx/>
              <a:buNone/>
            </a:pPr>
            <a:endParaRPr lang="en-US" altLang="zh-CN" b="1" dirty="0" smtClean="0">
              <a:ea typeface="黑体" pitchFamily="2" charset="-122"/>
            </a:endParaRPr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title"/>
          </p:nvPr>
        </p:nvSpPr>
        <p:spPr>
          <a:xfrm>
            <a:off x="611188" y="549275"/>
            <a:ext cx="8158162" cy="811213"/>
          </a:xfrm>
        </p:spPr>
        <p:txBody>
          <a:bodyPr/>
          <a:lstStyle/>
          <a:p>
            <a:pPr algn="l" eaLnBrk="1" hangingPunct="1"/>
            <a:r>
              <a:rPr lang="zh-CN" altLang="en-US" sz="3600" b="1" dirty="0" smtClean="0">
                <a:solidFill>
                  <a:srgbClr val="6600FF"/>
                </a:solidFill>
                <a:ea typeface="黑体" pitchFamily="2" charset="-122"/>
              </a:rPr>
              <a:t>二、着力改善民生</a:t>
            </a: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3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3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8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ChangeArrowheads="1"/>
          </p:cNvSpPr>
          <p:nvPr/>
        </p:nvSpPr>
        <p:spPr bwMode="auto">
          <a:xfrm>
            <a:off x="0" y="0"/>
            <a:ext cx="9182100" cy="6886575"/>
          </a:xfrm>
          <a:prstGeom prst="rect">
            <a:avLst/>
          </a:prstGeom>
          <a:solidFill>
            <a:schemeClr val="tx1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41986" name="Rectangle 3"/>
          <p:cNvSpPr>
            <a:spLocks noChangeArrowheads="1"/>
          </p:cNvSpPr>
          <p:nvPr/>
        </p:nvSpPr>
        <p:spPr bwMode="auto">
          <a:xfrm>
            <a:off x="-25400" y="-15875"/>
            <a:ext cx="9205913" cy="69008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pic>
        <p:nvPicPr>
          <p:cNvPr id="41987" name="Picture 4" descr="图片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4288" y="-15875"/>
            <a:ext cx="9221788" cy="697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714348" y="1214422"/>
            <a:ext cx="7839075" cy="492922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zh-CN" b="1" dirty="0" smtClean="0">
                <a:solidFill>
                  <a:srgbClr val="0066FF"/>
                </a:solidFill>
                <a:latin typeface="黑体" pitchFamily="2" charset="-122"/>
                <a:ea typeface="黑体" pitchFamily="2" charset="-122"/>
              </a:rPr>
              <a:t>3</a:t>
            </a:r>
            <a:r>
              <a:rPr lang="zh-CN" altLang="en-US" b="1" dirty="0" smtClean="0">
                <a:solidFill>
                  <a:srgbClr val="0066FF"/>
                </a:solidFill>
                <a:latin typeface="黑体" pitchFamily="2" charset="-122"/>
                <a:ea typeface="黑体" pitchFamily="2" charset="-122"/>
              </a:rPr>
              <a:t>、习书记提出的“十个更好”</a:t>
            </a:r>
            <a:endParaRPr lang="en-US" altLang="zh-CN" b="1" dirty="0" smtClean="0">
              <a:solidFill>
                <a:srgbClr val="0066FF"/>
              </a:solidFill>
              <a:latin typeface="黑体" pitchFamily="2" charset="-122"/>
              <a:ea typeface="黑体" pitchFamily="2" charset="-122"/>
            </a:endParaRPr>
          </a:p>
          <a:p>
            <a:pPr eaLnBrk="1" hangingPunct="1">
              <a:buFontTx/>
              <a:buNone/>
            </a:pPr>
            <a:endParaRPr lang="en-US" altLang="zh-CN" sz="1800" b="1" dirty="0" smtClean="0">
              <a:solidFill>
                <a:srgbClr val="0066FF"/>
              </a:solidFill>
              <a:latin typeface="黑体" pitchFamily="2" charset="-122"/>
              <a:ea typeface="黑体" pitchFamily="2" charset="-122"/>
            </a:endParaRPr>
          </a:p>
          <a:p>
            <a:r>
              <a:rPr lang="en-US" altLang="en-US" b="1" dirty="0" smtClean="0">
                <a:latin typeface="黑体" pitchFamily="2" charset="-122"/>
                <a:ea typeface="黑体" pitchFamily="2" charset="-122"/>
              </a:rPr>
              <a:t>“</a:t>
            </a:r>
            <a:r>
              <a:rPr lang="zh-CN" altLang="en-US" b="1" dirty="0" smtClean="0">
                <a:latin typeface="黑体" pitchFamily="2" charset="-122"/>
                <a:ea typeface="黑体" pitchFamily="2" charset="-122"/>
              </a:rPr>
              <a:t>我们的人民热爱生活，期盼有更好的</a:t>
            </a:r>
            <a:r>
              <a:rPr lang="zh-CN" altLang="en-US" b="1" dirty="0" smtClean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教育</a:t>
            </a:r>
            <a:r>
              <a:rPr lang="zh-CN" altLang="en-US" b="1" dirty="0" smtClean="0">
                <a:latin typeface="黑体" pitchFamily="2" charset="-122"/>
                <a:ea typeface="黑体" pitchFamily="2" charset="-122"/>
              </a:rPr>
              <a:t>、更稳定的</a:t>
            </a:r>
            <a:r>
              <a:rPr lang="zh-CN" altLang="en-US" b="1" dirty="0" smtClean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工作</a:t>
            </a:r>
            <a:r>
              <a:rPr lang="zh-CN" altLang="en-US" b="1" dirty="0" smtClean="0">
                <a:latin typeface="黑体" pitchFamily="2" charset="-122"/>
                <a:ea typeface="黑体" pitchFamily="2" charset="-122"/>
              </a:rPr>
              <a:t>、更满意的</a:t>
            </a:r>
            <a:r>
              <a:rPr lang="zh-CN" altLang="en-US" b="1" dirty="0" smtClean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收入</a:t>
            </a:r>
            <a:r>
              <a:rPr lang="zh-CN" altLang="en-US" b="1" dirty="0" smtClean="0">
                <a:latin typeface="黑体" pitchFamily="2" charset="-122"/>
                <a:ea typeface="黑体" pitchFamily="2" charset="-122"/>
              </a:rPr>
              <a:t>、更可靠的</a:t>
            </a:r>
            <a:r>
              <a:rPr lang="zh-CN" altLang="en-US" b="1" dirty="0" smtClean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社会保障</a:t>
            </a:r>
            <a:r>
              <a:rPr lang="zh-CN" altLang="en-US" b="1" dirty="0" smtClean="0">
                <a:latin typeface="黑体" pitchFamily="2" charset="-122"/>
                <a:ea typeface="黑体" pitchFamily="2" charset="-122"/>
              </a:rPr>
              <a:t>、更高水平的</a:t>
            </a:r>
            <a:r>
              <a:rPr lang="zh-CN" altLang="en-US" b="1" dirty="0" smtClean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医疗卫生服务</a:t>
            </a:r>
            <a:r>
              <a:rPr lang="zh-CN" altLang="en-US" b="1" dirty="0" smtClean="0">
                <a:latin typeface="黑体" pitchFamily="2" charset="-122"/>
                <a:ea typeface="黑体" pitchFamily="2" charset="-122"/>
              </a:rPr>
              <a:t>、更舒适的</a:t>
            </a:r>
            <a:r>
              <a:rPr lang="zh-CN" altLang="en-US" b="1" dirty="0" smtClean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居住</a:t>
            </a:r>
            <a:r>
              <a:rPr lang="zh-CN" altLang="en-US" b="1" dirty="0" smtClean="0">
                <a:latin typeface="黑体" pitchFamily="2" charset="-122"/>
                <a:ea typeface="黑体" pitchFamily="2" charset="-122"/>
              </a:rPr>
              <a:t>条件、更优美的</a:t>
            </a:r>
            <a:r>
              <a:rPr lang="zh-CN" altLang="en-US" b="1" dirty="0" smtClean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环境</a:t>
            </a:r>
            <a:r>
              <a:rPr lang="zh-CN" altLang="en-US" b="1" dirty="0" smtClean="0">
                <a:latin typeface="黑体" pitchFamily="2" charset="-122"/>
                <a:ea typeface="黑体" pitchFamily="2" charset="-122"/>
              </a:rPr>
              <a:t>，期盼着</a:t>
            </a:r>
            <a:r>
              <a:rPr lang="zh-CN" altLang="en-US" b="1" dirty="0" smtClean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孩子们</a:t>
            </a:r>
            <a:r>
              <a:rPr lang="zh-CN" altLang="en-US" b="1" dirty="0" smtClean="0">
                <a:latin typeface="黑体" pitchFamily="2" charset="-122"/>
                <a:ea typeface="黑体" pitchFamily="2" charset="-122"/>
              </a:rPr>
              <a:t>能成长得更好、工作得更好、生活得更好。人民对美好生活的向往，就是我们的奋斗目标。</a:t>
            </a:r>
            <a:r>
              <a:rPr lang="en-US" altLang="en-US" b="1" dirty="0" smtClean="0">
                <a:latin typeface="黑体" pitchFamily="2" charset="-122"/>
                <a:ea typeface="黑体" pitchFamily="2" charset="-122"/>
              </a:rPr>
              <a:t>”</a:t>
            </a:r>
            <a:endParaRPr lang="zh-CN" altLang="en-US" b="1" dirty="0" smtClean="0">
              <a:latin typeface="黑体" pitchFamily="2" charset="-122"/>
              <a:ea typeface="黑体" pitchFamily="2" charset="-122"/>
            </a:endParaRPr>
          </a:p>
          <a:p>
            <a:pPr eaLnBrk="1" hangingPunct="1">
              <a:buFontTx/>
              <a:buNone/>
            </a:pPr>
            <a:endParaRPr lang="en-US" altLang="zh-CN" b="1" dirty="0" smtClean="0">
              <a:latin typeface="黑体" pitchFamily="2" charset="-122"/>
              <a:ea typeface="黑体" pitchFamily="2" charset="-122"/>
            </a:endParaRPr>
          </a:p>
          <a:p>
            <a:pPr eaLnBrk="1" hangingPunct="1">
              <a:buFontTx/>
              <a:buNone/>
            </a:pPr>
            <a:endParaRPr lang="en-US" altLang="zh-CN" b="1" dirty="0" smtClean="0">
              <a:ea typeface="黑体" pitchFamily="2" charset="-122"/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  <p:bldLst>
      <p:bldP spid="13318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757478" cy="1143000"/>
          </a:xfrm>
        </p:spPr>
        <p:txBody>
          <a:bodyPr/>
          <a:lstStyle/>
          <a:p>
            <a:r>
              <a:rPr lang="zh-CN" altLang="en-US" b="1" dirty="0" smtClean="0"/>
              <a:t>思考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dirty="0" smtClean="0">
                <a:solidFill>
                  <a:srgbClr val="0066FF"/>
                </a:solidFill>
                <a:latin typeface="黑体" pitchFamily="2" charset="-122"/>
                <a:ea typeface="黑体" pitchFamily="2" charset="-122"/>
              </a:rPr>
              <a:t>1.</a:t>
            </a:r>
            <a:r>
              <a:rPr lang="zh-CN" altLang="en-US" b="1" dirty="0" smtClean="0">
                <a:solidFill>
                  <a:srgbClr val="0066FF"/>
                </a:solidFill>
                <a:latin typeface="黑体" pitchFamily="2" charset="-122"/>
                <a:ea typeface="黑体" pitchFamily="2" charset="-122"/>
              </a:rPr>
              <a:t>留守儿童上学难问题（教育公平</a:t>
            </a:r>
            <a:r>
              <a:rPr lang="zh-CN" altLang="en-US" b="1" dirty="0" smtClean="0">
                <a:solidFill>
                  <a:srgbClr val="0066FF"/>
                </a:solidFill>
                <a:latin typeface="黑体" pitchFamily="2" charset="-122"/>
                <a:ea typeface="黑体" pitchFamily="2" charset="-122"/>
              </a:rPr>
              <a:t>）</a:t>
            </a:r>
            <a:endParaRPr lang="en-US" altLang="zh-CN" b="1" dirty="0" smtClean="0">
              <a:solidFill>
                <a:srgbClr val="0066FF"/>
              </a:solidFill>
              <a:latin typeface="黑体" pitchFamily="2" charset="-122"/>
              <a:ea typeface="黑体" pitchFamily="2" charset="-122"/>
            </a:endParaRPr>
          </a:p>
          <a:p>
            <a:r>
              <a:rPr lang="en-US" altLang="zh-CN" b="1" dirty="0" smtClean="0">
                <a:solidFill>
                  <a:srgbClr val="0066FF"/>
                </a:solidFill>
                <a:latin typeface="黑体" pitchFamily="2" charset="-122"/>
                <a:ea typeface="黑体" pitchFamily="2" charset="-122"/>
              </a:rPr>
              <a:t>2.</a:t>
            </a:r>
            <a:r>
              <a:rPr lang="zh-CN" altLang="en-US" b="1" dirty="0" smtClean="0">
                <a:solidFill>
                  <a:srgbClr val="0066FF"/>
                </a:solidFill>
                <a:latin typeface="黑体" pitchFamily="2" charset="-122"/>
                <a:ea typeface="黑体" pitchFamily="2" charset="-122"/>
              </a:rPr>
              <a:t>如何提高收入、缩小收入差距的</a:t>
            </a:r>
            <a:r>
              <a:rPr lang="zh-CN" altLang="en-US" b="1" dirty="0" smtClean="0">
                <a:solidFill>
                  <a:srgbClr val="0066FF"/>
                </a:solidFill>
                <a:latin typeface="黑体" pitchFamily="2" charset="-122"/>
                <a:ea typeface="黑体" pitchFamily="2" charset="-122"/>
              </a:rPr>
              <a:t>问题</a:t>
            </a:r>
            <a:endParaRPr lang="en-US" altLang="zh-CN" b="1" dirty="0" smtClean="0">
              <a:solidFill>
                <a:srgbClr val="0066FF"/>
              </a:solidFill>
              <a:latin typeface="黑体" pitchFamily="2" charset="-122"/>
              <a:ea typeface="黑体" pitchFamily="2" charset="-122"/>
            </a:endParaRPr>
          </a:p>
          <a:p>
            <a:r>
              <a:rPr lang="en-US" altLang="zh-CN" b="1" dirty="0" smtClean="0">
                <a:solidFill>
                  <a:srgbClr val="0066FF"/>
                </a:solidFill>
                <a:latin typeface="黑体" pitchFamily="2" charset="-122"/>
                <a:ea typeface="黑体" pitchFamily="2" charset="-122"/>
              </a:rPr>
              <a:t>3.</a:t>
            </a:r>
            <a:r>
              <a:rPr lang="zh-CN" altLang="en-US" b="1" dirty="0" smtClean="0">
                <a:solidFill>
                  <a:srgbClr val="0066FF"/>
                </a:solidFill>
                <a:latin typeface="黑体" pitchFamily="2" charset="-122"/>
                <a:ea typeface="黑体" pitchFamily="2" charset="-122"/>
              </a:rPr>
              <a:t>如何解决看病难的</a:t>
            </a:r>
            <a:r>
              <a:rPr lang="zh-CN" altLang="en-US" b="1" dirty="0" smtClean="0">
                <a:solidFill>
                  <a:srgbClr val="0066FF"/>
                </a:solidFill>
                <a:latin typeface="黑体" pitchFamily="2" charset="-122"/>
                <a:ea typeface="黑体" pitchFamily="2" charset="-122"/>
              </a:rPr>
              <a:t>问题</a:t>
            </a:r>
            <a:endParaRPr lang="en-US" altLang="zh-CN" b="1" dirty="0" smtClean="0">
              <a:solidFill>
                <a:srgbClr val="0066FF"/>
              </a:solidFill>
              <a:latin typeface="黑体" pitchFamily="2" charset="-122"/>
              <a:ea typeface="黑体" pitchFamily="2" charset="-122"/>
            </a:endParaRPr>
          </a:p>
          <a:p>
            <a:r>
              <a:rPr lang="en-US" altLang="zh-CN" b="1" dirty="0" smtClean="0">
                <a:solidFill>
                  <a:srgbClr val="0066FF"/>
                </a:solidFill>
                <a:latin typeface="黑体" pitchFamily="2" charset="-122"/>
                <a:ea typeface="黑体" pitchFamily="2" charset="-122"/>
              </a:rPr>
              <a:t>4.</a:t>
            </a:r>
            <a:r>
              <a:rPr lang="zh-CN" altLang="en-US" b="1" dirty="0" smtClean="0">
                <a:solidFill>
                  <a:srgbClr val="0066FF"/>
                </a:solidFill>
                <a:latin typeface="黑体" pitchFamily="2" charset="-122"/>
                <a:ea typeface="黑体" pitchFamily="2" charset="-122"/>
              </a:rPr>
              <a:t>如何做到</a:t>
            </a:r>
            <a:r>
              <a:rPr lang="zh-CN" altLang="en-US" b="1" dirty="0" smtClean="0">
                <a:solidFill>
                  <a:srgbClr val="0066FF"/>
                </a:solidFill>
                <a:latin typeface="黑体" pitchFamily="2" charset="-122"/>
                <a:ea typeface="黑体" pitchFamily="2" charset="-122"/>
              </a:rPr>
              <a:t>老有所养</a:t>
            </a:r>
            <a:r>
              <a:rPr lang="zh-CN" altLang="en-US" b="1" dirty="0" smtClean="0">
                <a:solidFill>
                  <a:srgbClr val="0066FF"/>
                </a:solidFill>
                <a:latin typeface="黑体" pitchFamily="2" charset="-122"/>
                <a:ea typeface="黑体" pitchFamily="2" charset="-122"/>
              </a:rPr>
              <a:t>？</a:t>
            </a:r>
            <a:endParaRPr lang="en-US" altLang="zh-CN" b="1" dirty="0" smtClean="0">
              <a:solidFill>
                <a:srgbClr val="0066FF"/>
              </a:solidFill>
              <a:latin typeface="黑体" pitchFamily="2" charset="-122"/>
              <a:ea typeface="黑体" pitchFamily="2" charset="-122"/>
            </a:endParaRPr>
          </a:p>
          <a:p>
            <a:r>
              <a:rPr lang="en-US" altLang="zh-CN" b="1" dirty="0" smtClean="0">
                <a:solidFill>
                  <a:srgbClr val="0066FF"/>
                </a:solidFill>
                <a:latin typeface="黑体" pitchFamily="2" charset="-122"/>
                <a:ea typeface="黑体" pitchFamily="2" charset="-122"/>
              </a:rPr>
              <a:t>5.</a:t>
            </a:r>
            <a:r>
              <a:rPr lang="zh-CN" altLang="en-US" b="1" dirty="0" smtClean="0">
                <a:solidFill>
                  <a:srgbClr val="0066FF"/>
                </a:solidFill>
                <a:latin typeface="黑体" pitchFamily="2" charset="-122"/>
                <a:ea typeface="黑体" pitchFamily="2" charset="-122"/>
              </a:rPr>
              <a:t>住房</a:t>
            </a:r>
            <a:r>
              <a:rPr lang="zh-CN" altLang="en-US" b="1" dirty="0" smtClean="0">
                <a:solidFill>
                  <a:srgbClr val="0066FF"/>
                </a:solidFill>
                <a:latin typeface="黑体" pitchFamily="2" charset="-122"/>
                <a:ea typeface="黑体" pitchFamily="2" charset="-122"/>
              </a:rPr>
              <a:t>难</a:t>
            </a:r>
            <a:endParaRPr lang="en-US" altLang="zh-CN" b="1" dirty="0" smtClean="0">
              <a:solidFill>
                <a:srgbClr val="0066FF"/>
              </a:solidFill>
              <a:latin typeface="黑体" pitchFamily="2" charset="-122"/>
              <a:ea typeface="黑体" pitchFamily="2" charset="-122"/>
            </a:endParaRPr>
          </a:p>
          <a:p>
            <a:r>
              <a:rPr lang="en-US" altLang="zh-CN" b="1" dirty="0" smtClean="0">
                <a:solidFill>
                  <a:srgbClr val="0066FF"/>
                </a:solidFill>
                <a:latin typeface="黑体" pitchFamily="2" charset="-122"/>
                <a:ea typeface="黑体" pitchFamily="2" charset="-122"/>
              </a:rPr>
              <a:t>6.</a:t>
            </a:r>
            <a:r>
              <a:rPr lang="zh-CN" altLang="en-US" b="1" dirty="0" smtClean="0">
                <a:solidFill>
                  <a:srgbClr val="0066FF"/>
                </a:solidFill>
                <a:latin typeface="黑体" pitchFamily="2" charset="-122"/>
                <a:ea typeface="黑体" pitchFamily="2" charset="-122"/>
              </a:rPr>
              <a:t>就业难的</a:t>
            </a:r>
            <a:r>
              <a:rPr lang="zh-CN" altLang="en-US" b="1" dirty="0" smtClean="0">
                <a:solidFill>
                  <a:srgbClr val="0066FF"/>
                </a:solidFill>
                <a:latin typeface="黑体" pitchFamily="2" charset="-122"/>
                <a:ea typeface="黑体" pitchFamily="2" charset="-122"/>
              </a:rPr>
              <a:t>问题</a:t>
            </a:r>
            <a:endParaRPr lang="en-US" altLang="zh-CN" b="1" dirty="0" smtClean="0">
              <a:solidFill>
                <a:srgbClr val="0066FF"/>
              </a:solidFill>
              <a:latin typeface="黑体" pitchFamily="2" charset="-122"/>
              <a:ea typeface="黑体" pitchFamily="2" charset="-122"/>
            </a:endParaRPr>
          </a:p>
          <a:p>
            <a:r>
              <a:rPr lang="en-US" altLang="zh-CN" b="1" dirty="0" smtClean="0">
                <a:solidFill>
                  <a:srgbClr val="0066FF"/>
                </a:solidFill>
                <a:latin typeface="黑体" pitchFamily="2" charset="-122"/>
                <a:ea typeface="黑体" pitchFamily="2" charset="-122"/>
              </a:rPr>
              <a:t>7.</a:t>
            </a:r>
            <a:r>
              <a:rPr lang="zh-CN" altLang="en-US" b="1" dirty="0" smtClean="0">
                <a:solidFill>
                  <a:srgbClr val="0066FF"/>
                </a:solidFill>
                <a:latin typeface="黑体" pitchFamily="2" charset="-122"/>
                <a:ea typeface="黑体" pitchFamily="2" charset="-122"/>
              </a:rPr>
              <a:t>食品安全问题</a:t>
            </a:r>
            <a:endParaRPr lang="en-US" altLang="zh-CN" b="1" dirty="0" smtClean="0">
              <a:solidFill>
                <a:srgbClr val="0066FF"/>
              </a:solidFill>
              <a:latin typeface="黑体" pitchFamily="2" charset="-122"/>
              <a:ea typeface="黑体" pitchFamily="2" charset="-122"/>
            </a:endParaRPr>
          </a:p>
          <a:p>
            <a:endParaRPr lang="en-US" altLang="zh-CN" b="1" dirty="0" smtClean="0">
              <a:solidFill>
                <a:srgbClr val="0066FF"/>
              </a:solidFill>
              <a:latin typeface="黑体" pitchFamily="2" charset="-122"/>
              <a:ea typeface="黑体" pitchFamily="2" charset="-122"/>
            </a:endParaRPr>
          </a:p>
          <a:p>
            <a:endParaRPr lang="en-US" altLang="zh-CN" b="1" dirty="0" smtClean="0">
              <a:solidFill>
                <a:srgbClr val="0066FF"/>
              </a:solidFill>
              <a:latin typeface="黑体" pitchFamily="2" charset="-122"/>
              <a:ea typeface="黑体" pitchFamily="2" charset="-122"/>
            </a:endParaRPr>
          </a:p>
          <a:p>
            <a:endParaRPr lang="en-US" altLang="zh-CN" b="1" dirty="0" smtClean="0">
              <a:solidFill>
                <a:srgbClr val="0066FF"/>
              </a:solidFill>
              <a:latin typeface="黑体" pitchFamily="2" charset="-122"/>
              <a:ea typeface="黑体" pitchFamily="2" charset="-122"/>
            </a:endParaRPr>
          </a:p>
          <a:p>
            <a:endParaRPr lang="en-US" altLang="zh-CN" b="1" dirty="0" smtClean="0">
              <a:solidFill>
                <a:srgbClr val="0066FF"/>
              </a:solidFill>
              <a:latin typeface="黑体" pitchFamily="2" charset="-122"/>
              <a:ea typeface="黑体" pitchFamily="2" charset="-122"/>
            </a:endParaRPr>
          </a:p>
          <a:p>
            <a:endParaRPr lang="en-US" altLang="zh-CN" b="1" dirty="0" smtClean="0">
              <a:solidFill>
                <a:srgbClr val="0066FF"/>
              </a:solidFill>
              <a:latin typeface="黑体" pitchFamily="2" charset="-122"/>
              <a:ea typeface="黑体" pitchFamily="2" charset="-122"/>
            </a:endParaRPr>
          </a:p>
          <a:p>
            <a:endParaRPr lang="en-US" altLang="zh-CN" b="1" dirty="0" smtClean="0">
              <a:solidFill>
                <a:srgbClr val="0066FF"/>
              </a:solidFill>
              <a:latin typeface="黑体" pitchFamily="2" charset="-122"/>
              <a:ea typeface="黑体" pitchFamily="2" charset="-122"/>
            </a:endParaRP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157258300</TotalTime>
  <Pages>0</Pages>
  <Words>970</Words>
  <Characters>0</Characters>
  <Application>Microsoft Office PowerPoint</Application>
  <DocSecurity>0</DocSecurity>
  <PresentationFormat>全屏显示(4:3)</PresentationFormat>
  <Lines>0</Lines>
  <Paragraphs>105</Paragraphs>
  <Slides>18</Slides>
  <Notes>2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18</vt:i4>
      </vt:variant>
    </vt:vector>
  </HeadingPairs>
  <TitlesOfParts>
    <vt:vector size="20" baseType="lpstr">
      <vt:lpstr>默认设计模板</vt:lpstr>
      <vt:lpstr>1_默认设计模板</vt:lpstr>
      <vt:lpstr>幻灯片 1</vt:lpstr>
      <vt:lpstr>幻灯片 2</vt:lpstr>
      <vt:lpstr>一、创建和谐社会，维护社会公平正义</vt:lpstr>
      <vt:lpstr>幻灯片 4</vt:lpstr>
      <vt:lpstr>幻灯片 5</vt:lpstr>
      <vt:lpstr>不和谐的社会现象</vt:lpstr>
      <vt:lpstr>二、着力改善民生</vt:lpstr>
      <vt:lpstr>幻灯片 8</vt:lpstr>
      <vt:lpstr>思考</vt:lpstr>
      <vt:lpstr>有关社会热点问题的解决方案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三、促进和谐，人人有责</vt:lpstr>
    </vt:vector>
  </TitlesOfParts>
  <LinksUpToDate>false</LinksUpToDate>
  <CharactersWithSpaces>0</CharactersWithSpaces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12345bookq@sohu.com</dc:creator>
  <cp:lastModifiedBy>Lenovo</cp:lastModifiedBy>
  <cp:revision>318</cp:revision>
  <cp:lastPrinted>1899-12-30T00:00:00Z</cp:lastPrinted>
  <dcterms:created xsi:type="dcterms:W3CDTF">2007-05-16T08:04:55Z</dcterms:created>
  <dcterms:modified xsi:type="dcterms:W3CDTF">2013-10-29T07:14:41Z</dcterms:modified>
</cp:coreProperties>
</file>